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39" r:id="rId3"/>
    <p:sldId id="262" r:id="rId4"/>
    <p:sldId id="395" r:id="rId5"/>
    <p:sldId id="396" r:id="rId6"/>
    <p:sldId id="303" r:id="rId7"/>
    <p:sldId id="389" r:id="rId8"/>
    <p:sldId id="392" r:id="rId9"/>
    <p:sldId id="390" r:id="rId10"/>
    <p:sldId id="393" r:id="rId11"/>
    <p:sldId id="304" r:id="rId12"/>
    <p:sldId id="397" r:id="rId13"/>
    <p:sldId id="400" r:id="rId14"/>
    <p:sldId id="398" r:id="rId15"/>
    <p:sldId id="391" r:id="rId16"/>
    <p:sldId id="394" r:id="rId17"/>
    <p:sldId id="376"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EF6043"/>
    <a:srgbClr val="34618A"/>
    <a:srgbClr val="FF99FF"/>
    <a:srgbClr val="FEF8F4"/>
    <a:srgbClr val="FEC947"/>
    <a:srgbClr val="1BA79E"/>
    <a:srgbClr val="00AAF3"/>
    <a:srgbClr val="FFE8AF"/>
    <a:srgbClr val="8FED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83718" autoAdjust="0"/>
  </p:normalViewPr>
  <p:slideViewPr>
    <p:cSldViewPr snapToGrid="0">
      <p:cViewPr varScale="1">
        <p:scale>
          <a:sx n="89" d="100"/>
          <a:sy n="89" d="100"/>
        </p:scale>
        <p:origin x="1674" y="8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86F37-7D35-445D-9C9B-D2A3B106D235}" type="datetimeFigureOut">
              <a:rPr lang="zh-CN" altLang="en-US" smtClean="0"/>
              <a:pPr/>
              <a:t>2025/4/17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4D066A-F265-43C9-BF64-51A5824132C8}" type="slidenum">
              <a:rPr lang="zh-CN" altLang="en-US" smtClean="0"/>
              <a:pPr/>
              <a:t>‹#›</a:t>
            </a:fld>
            <a:endParaRPr lang="zh-CN" altLang="en-US"/>
          </a:p>
        </p:txBody>
      </p:sp>
    </p:spTree>
    <p:extLst>
      <p:ext uri="{BB962C8B-B14F-4D97-AF65-F5344CB8AC3E}">
        <p14:creationId xmlns:p14="http://schemas.microsoft.com/office/powerpoint/2010/main" val="1169464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a:t>
            </a:fld>
            <a:endParaRPr lang="zh-CN" altLang="en-US"/>
          </a:p>
        </p:txBody>
      </p:sp>
    </p:spTree>
    <p:extLst>
      <p:ext uri="{BB962C8B-B14F-4D97-AF65-F5344CB8AC3E}">
        <p14:creationId xmlns:p14="http://schemas.microsoft.com/office/powerpoint/2010/main" val="103307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2</a:t>
            </a:fld>
            <a:endParaRPr lang="zh-CN" altLang="en-US"/>
          </a:p>
        </p:txBody>
      </p:sp>
    </p:spTree>
    <p:extLst>
      <p:ext uri="{BB962C8B-B14F-4D97-AF65-F5344CB8AC3E}">
        <p14:creationId xmlns:p14="http://schemas.microsoft.com/office/powerpoint/2010/main" val="265573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3</a:t>
            </a:fld>
            <a:endParaRPr lang="zh-CN" altLang="en-US"/>
          </a:p>
        </p:txBody>
      </p:sp>
    </p:spTree>
    <p:extLst>
      <p:ext uri="{BB962C8B-B14F-4D97-AF65-F5344CB8AC3E}">
        <p14:creationId xmlns:p14="http://schemas.microsoft.com/office/powerpoint/2010/main" val="139167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4</a:t>
            </a:fld>
            <a:endParaRPr lang="zh-CN" altLang="en-US"/>
          </a:p>
        </p:txBody>
      </p:sp>
    </p:spTree>
    <p:extLst>
      <p:ext uri="{BB962C8B-B14F-4D97-AF65-F5344CB8AC3E}">
        <p14:creationId xmlns:p14="http://schemas.microsoft.com/office/powerpoint/2010/main" val="197506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5</a:t>
            </a:fld>
            <a:endParaRPr lang="zh-CN" altLang="en-US"/>
          </a:p>
        </p:txBody>
      </p:sp>
    </p:spTree>
    <p:extLst>
      <p:ext uri="{BB962C8B-B14F-4D97-AF65-F5344CB8AC3E}">
        <p14:creationId xmlns:p14="http://schemas.microsoft.com/office/powerpoint/2010/main" val="3191000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6</a:t>
            </a:fld>
            <a:endParaRPr lang="zh-CN" altLang="en-US"/>
          </a:p>
        </p:txBody>
      </p:sp>
    </p:spTree>
    <p:extLst>
      <p:ext uri="{BB962C8B-B14F-4D97-AF65-F5344CB8AC3E}">
        <p14:creationId xmlns:p14="http://schemas.microsoft.com/office/powerpoint/2010/main" val="3715790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7</a:t>
            </a:fld>
            <a:endParaRPr lang="zh-CN" altLang="en-US"/>
          </a:p>
        </p:txBody>
      </p:sp>
    </p:spTree>
    <p:extLst>
      <p:ext uri="{BB962C8B-B14F-4D97-AF65-F5344CB8AC3E}">
        <p14:creationId xmlns:p14="http://schemas.microsoft.com/office/powerpoint/2010/main" val="1307051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8</a:t>
            </a:fld>
            <a:endParaRPr lang="zh-CN" altLang="en-US"/>
          </a:p>
        </p:txBody>
      </p:sp>
    </p:spTree>
    <p:extLst>
      <p:ext uri="{BB962C8B-B14F-4D97-AF65-F5344CB8AC3E}">
        <p14:creationId xmlns:p14="http://schemas.microsoft.com/office/powerpoint/2010/main" val="2999817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9</a:t>
            </a:fld>
            <a:endParaRPr lang="zh-CN" altLang="en-US"/>
          </a:p>
        </p:txBody>
      </p:sp>
    </p:spTree>
    <p:extLst>
      <p:ext uri="{BB962C8B-B14F-4D97-AF65-F5344CB8AC3E}">
        <p14:creationId xmlns:p14="http://schemas.microsoft.com/office/powerpoint/2010/main" val="3681125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10</a:t>
            </a:fld>
            <a:endParaRPr lang="zh-CN" altLang="en-US"/>
          </a:p>
        </p:txBody>
      </p:sp>
    </p:spTree>
    <p:extLst>
      <p:ext uri="{BB962C8B-B14F-4D97-AF65-F5344CB8AC3E}">
        <p14:creationId xmlns:p14="http://schemas.microsoft.com/office/powerpoint/2010/main" val="777231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11</a:t>
            </a:fld>
            <a:endParaRPr lang="zh-CN" altLang="en-US"/>
          </a:p>
        </p:txBody>
      </p:sp>
    </p:spTree>
    <p:extLst>
      <p:ext uri="{BB962C8B-B14F-4D97-AF65-F5344CB8AC3E}">
        <p14:creationId xmlns:p14="http://schemas.microsoft.com/office/powerpoint/2010/main" val="311219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12</a:t>
            </a:fld>
            <a:endParaRPr lang="zh-CN" altLang="en-US"/>
          </a:p>
        </p:txBody>
      </p:sp>
    </p:spTree>
    <p:extLst>
      <p:ext uri="{BB962C8B-B14F-4D97-AF65-F5344CB8AC3E}">
        <p14:creationId xmlns:p14="http://schemas.microsoft.com/office/powerpoint/2010/main" val="3640602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13</a:t>
            </a:fld>
            <a:endParaRPr lang="zh-CN" altLang="en-US"/>
          </a:p>
        </p:txBody>
      </p:sp>
    </p:spTree>
    <p:extLst>
      <p:ext uri="{BB962C8B-B14F-4D97-AF65-F5344CB8AC3E}">
        <p14:creationId xmlns:p14="http://schemas.microsoft.com/office/powerpoint/2010/main" val="3811885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14</a:t>
            </a:fld>
            <a:endParaRPr lang="zh-CN" altLang="en-US"/>
          </a:p>
        </p:txBody>
      </p:sp>
    </p:spTree>
    <p:extLst>
      <p:ext uri="{BB962C8B-B14F-4D97-AF65-F5344CB8AC3E}">
        <p14:creationId xmlns:p14="http://schemas.microsoft.com/office/powerpoint/2010/main" val="3974476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15</a:t>
            </a:fld>
            <a:endParaRPr lang="zh-CN" altLang="en-US"/>
          </a:p>
        </p:txBody>
      </p:sp>
    </p:spTree>
    <p:extLst>
      <p:ext uri="{BB962C8B-B14F-4D97-AF65-F5344CB8AC3E}">
        <p14:creationId xmlns:p14="http://schemas.microsoft.com/office/powerpoint/2010/main" val="916319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16</a:t>
            </a:fld>
            <a:endParaRPr lang="zh-CN" altLang="en-US"/>
          </a:p>
        </p:txBody>
      </p:sp>
    </p:spTree>
    <p:extLst>
      <p:ext uri="{BB962C8B-B14F-4D97-AF65-F5344CB8AC3E}">
        <p14:creationId xmlns:p14="http://schemas.microsoft.com/office/powerpoint/2010/main" val="878952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4D066A-F265-43C9-BF64-51A5824132C8}" type="slidenum">
              <a:rPr lang="zh-CN" altLang="en-US" smtClean="0"/>
              <a:pPr/>
              <a:t>17</a:t>
            </a:fld>
            <a:endParaRPr lang="zh-CN" altLang="en-US"/>
          </a:p>
        </p:txBody>
      </p:sp>
    </p:spTree>
    <p:extLst>
      <p:ext uri="{BB962C8B-B14F-4D97-AF65-F5344CB8AC3E}">
        <p14:creationId xmlns:p14="http://schemas.microsoft.com/office/powerpoint/2010/main" val="2712146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603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34618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6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00AA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rgbClr val="FEC94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1BA79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140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448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257055"/>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3" r:id="rId4"/>
    <p:sldLayoutId id="2147483651"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jp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jp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8.jp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hyperlink" Target="https://reurl.cc/W0G4XD" TargetMode="External"/><Relationship Id="rId3" Type="http://schemas.openxmlformats.org/officeDocument/2006/relationships/image" Target="../media/image1.png"/><Relationship Id="rId7" Type="http://schemas.openxmlformats.org/officeDocument/2006/relationships/image" Target="../media/image17.jpg"/><Relationship Id="rId12" Type="http://schemas.openxmlformats.org/officeDocument/2006/relationships/hyperlink" Target="https://www.youtube.com/hashtag/%E5%96%AA%E5%B1%8D%E8%8F%B8%E5%BD%88"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6.jpg"/><Relationship Id="rId11" Type="http://schemas.openxmlformats.org/officeDocument/2006/relationships/hyperlink" Target="https://reurl.cc/knX599" TargetMode="External"/><Relationship Id="rId5" Type="http://schemas.openxmlformats.org/officeDocument/2006/relationships/image" Target="../media/image15.jpg"/><Relationship Id="rId10" Type="http://schemas.openxmlformats.org/officeDocument/2006/relationships/hyperlink" Target="https://reurl.cc/GnAkjA" TargetMode="External"/><Relationship Id="rId4" Type="http://schemas.microsoft.com/office/2007/relationships/hdphoto" Target="../media/hdphoto1.wdp"/><Relationship Id="rId9" Type="http://schemas.openxmlformats.org/officeDocument/2006/relationships/hyperlink" Target="https://reurl.cc/eMD5y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502161" y="2668866"/>
            <a:ext cx="11187678" cy="1107996"/>
          </a:xfrm>
          <a:prstGeom prst="rect">
            <a:avLst/>
          </a:prstGeom>
          <a:noFill/>
          <a:effectLst>
            <a:outerShdw blurRad="50800" dist="101600" dir="8100000" algn="tr" rotWithShape="0">
              <a:prstClr val="black">
                <a:alpha val="40000"/>
              </a:prstClr>
            </a:outerShdw>
          </a:effectLst>
        </p:spPr>
        <p:txBody>
          <a:bodyPr wrap="none" rtlCol="0">
            <a:spAutoFit/>
          </a:bodyPr>
          <a:lstStyle/>
          <a:p>
            <a:r>
              <a:rPr lang="zh-TW" altLang="en-US" sz="6600" b="1" dirty="0">
                <a:solidFill>
                  <a:srgbClr val="FFFF00"/>
                </a:solidFill>
                <a:latin typeface="微软雅黑" panose="020B0503020204020204" pitchFamily="34" charset="-122"/>
                <a:ea typeface="微软雅黑" panose="020B0503020204020204" pitchFamily="34" charset="-122"/>
              </a:rPr>
              <a:t>政令宣導暨依托咪酯危害說明</a:t>
            </a:r>
            <a:endParaRPr lang="zh-CN" altLang="en-US" sz="6600" b="1" dirty="0">
              <a:solidFill>
                <a:srgbClr val="FFFF00"/>
              </a:solidFill>
              <a:latin typeface="微软雅黑" panose="020B0503020204020204" pitchFamily="34" charset="-122"/>
              <a:ea typeface="微软雅黑" panose="020B0503020204020204" pitchFamily="34" charset="-122"/>
            </a:endParaRPr>
          </a:p>
        </p:txBody>
      </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127499" y="4048686"/>
            <a:ext cx="813241" cy="813241"/>
            <a:chOff x="4360074" y="1772731"/>
            <a:chExt cx="1055119" cy="1055119"/>
          </a:xfrm>
        </p:grpSpPr>
        <p:sp>
          <p:nvSpPr>
            <p:cNvPr id="5" name="椭圆 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8" name="组合 7"/>
          <p:cNvGrpSpPr/>
          <p:nvPr/>
        </p:nvGrpSpPr>
        <p:grpSpPr>
          <a:xfrm>
            <a:off x="5184739" y="4048686"/>
            <a:ext cx="813241" cy="813241"/>
            <a:chOff x="5226535" y="2950887"/>
            <a:chExt cx="813241" cy="813241"/>
          </a:xfrm>
        </p:grpSpPr>
        <p:grpSp>
          <p:nvGrpSpPr>
            <p:cNvPr id="9" name="组合 8"/>
            <p:cNvGrpSpPr/>
            <p:nvPr/>
          </p:nvGrpSpPr>
          <p:grpSpPr>
            <a:xfrm>
              <a:off x="5226535" y="2950887"/>
              <a:ext cx="813241" cy="813241"/>
              <a:chOff x="4360074" y="1772731"/>
              <a:chExt cx="1055119" cy="1055119"/>
            </a:xfrm>
          </p:grpSpPr>
          <p:sp>
            <p:nvSpPr>
              <p:cNvPr id="11" name="椭圆 10"/>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468269" y="1880926"/>
                <a:ext cx="838729" cy="838729"/>
              </a:xfrm>
              <a:prstGeom prst="ellipse">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KSO_Shape"/>
            <p:cNvSpPr/>
            <p:nvPr/>
          </p:nvSpPr>
          <p:spPr>
            <a:xfrm>
              <a:off x="5572063" y="3128412"/>
              <a:ext cx="122184" cy="458190"/>
            </a:xfrm>
            <a:custGeom>
              <a:avLst/>
              <a:gdLst>
                <a:gd name="connsiteX0" fmla="*/ 68824 w 586846"/>
                <a:gd name="connsiteY0" fmla="*/ 1723528 h 2207149"/>
                <a:gd name="connsiteX1" fmla="*/ 229234 w 586846"/>
                <a:gd name="connsiteY1" fmla="*/ 1999898 h 2207149"/>
                <a:gd name="connsiteX2" fmla="*/ 395081 w 586846"/>
                <a:gd name="connsiteY2" fmla="*/ 1968031 h 2207149"/>
                <a:gd name="connsiteX3" fmla="*/ 530795 w 586846"/>
                <a:gd name="connsiteY3" fmla="*/ 1725944 h 2207149"/>
                <a:gd name="connsiteX4" fmla="*/ 306023 w 586846"/>
                <a:gd name="connsiteY4" fmla="*/ 76465 h 2207149"/>
                <a:gd name="connsiteX5" fmla="*/ 306023 w 586846"/>
                <a:gd name="connsiteY5" fmla="*/ 1514740 h 2207149"/>
                <a:gd name="connsiteX6" fmla="*/ 529167 w 586846"/>
                <a:gd name="connsiteY6" fmla="*/ 1514740 h 2207149"/>
                <a:gd name="connsiteX7" fmla="*/ 529167 w 586846"/>
                <a:gd name="connsiteY7" fmla="*/ 155048 h 2207149"/>
                <a:gd name="connsiteX8" fmla="*/ 450584 w 586846"/>
                <a:gd name="connsiteY8" fmla="*/ 76465 h 2207149"/>
                <a:gd name="connsiteX9" fmla="*/ 136262 w 586846"/>
                <a:gd name="connsiteY9" fmla="*/ 76465 h 2207149"/>
                <a:gd name="connsiteX10" fmla="*/ 57679 w 586846"/>
                <a:gd name="connsiteY10" fmla="*/ 155048 h 2207149"/>
                <a:gd name="connsiteX11" fmla="*/ 57679 w 586846"/>
                <a:gd name="connsiteY11" fmla="*/ 1514740 h 2207149"/>
                <a:gd name="connsiteX12" fmla="*/ 280823 w 586846"/>
                <a:gd name="connsiteY12" fmla="*/ 1514740 h 2207149"/>
                <a:gd name="connsiteX13" fmla="*/ 280823 w 586846"/>
                <a:gd name="connsiteY13" fmla="*/ 76465 h 2207149"/>
                <a:gd name="connsiteX14" fmla="*/ 97810 w 586846"/>
                <a:gd name="connsiteY14" fmla="*/ 0 h 2207149"/>
                <a:gd name="connsiteX15" fmla="*/ 489036 w 586846"/>
                <a:gd name="connsiteY15" fmla="*/ 0 h 2207149"/>
                <a:gd name="connsiteX16" fmla="*/ 586846 w 586846"/>
                <a:gd name="connsiteY16" fmla="*/ 97810 h 2207149"/>
                <a:gd name="connsiteX17" fmla="*/ 586846 w 586846"/>
                <a:gd name="connsiteY17" fmla="*/ 1690953 h 2207149"/>
                <a:gd name="connsiteX18" fmla="*/ 586517 w 586846"/>
                <a:gd name="connsiteY18" fmla="*/ 1690953 h 2207149"/>
                <a:gd name="connsiteX19" fmla="*/ 586514 w 586846"/>
                <a:gd name="connsiteY19" fmla="*/ 1691828 h 2207149"/>
                <a:gd name="connsiteX20" fmla="*/ 586823 w 586846"/>
                <a:gd name="connsiteY20" fmla="*/ 1691829 h 2207149"/>
                <a:gd name="connsiteX21" fmla="*/ 586812 w 586846"/>
                <a:gd name="connsiteY21" fmla="*/ 1694880 h 2207149"/>
                <a:gd name="connsiteX22" fmla="*/ 299633 w 586846"/>
                <a:gd name="connsiteY22" fmla="*/ 2207149 h 2207149"/>
                <a:gd name="connsiteX23" fmla="*/ 23 w 586846"/>
                <a:gd name="connsiteY23" fmla="*/ 1690953 h 2207149"/>
                <a:gd name="connsiteX24" fmla="*/ 0 w 586846"/>
                <a:gd name="connsiteY24" fmla="*/ 1690953 h 2207149"/>
                <a:gd name="connsiteX25" fmla="*/ 0 w 586846"/>
                <a:gd name="connsiteY25" fmla="*/ 97810 h 2207149"/>
                <a:gd name="connsiteX26" fmla="*/ 97810 w 586846"/>
                <a:gd name="connsiteY26" fmla="*/ 0 h 220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846" h="2207149">
                  <a:moveTo>
                    <a:pt x="68824" y="1723528"/>
                  </a:moveTo>
                  <a:lnTo>
                    <a:pt x="229234" y="1999898"/>
                  </a:lnTo>
                  <a:lnTo>
                    <a:pt x="395081" y="1968031"/>
                  </a:lnTo>
                  <a:lnTo>
                    <a:pt x="530795" y="1725944"/>
                  </a:lnTo>
                  <a:close/>
                  <a:moveTo>
                    <a:pt x="306023" y="76465"/>
                  </a:moveTo>
                  <a:lnTo>
                    <a:pt x="306023" y="1514740"/>
                  </a:lnTo>
                  <a:lnTo>
                    <a:pt x="529167" y="1514740"/>
                  </a:lnTo>
                  <a:lnTo>
                    <a:pt x="529167" y="155048"/>
                  </a:lnTo>
                  <a:cubicBezTo>
                    <a:pt x="529167" y="111648"/>
                    <a:pt x="493984" y="76465"/>
                    <a:pt x="450584" y="76465"/>
                  </a:cubicBezTo>
                  <a:close/>
                  <a:moveTo>
                    <a:pt x="136262" y="76465"/>
                  </a:moveTo>
                  <a:cubicBezTo>
                    <a:pt x="92862" y="76465"/>
                    <a:pt x="57679" y="111648"/>
                    <a:pt x="57679" y="155048"/>
                  </a:cubicBezTo>
                  <a:lnTo>
                    <a:pt x="57679" y="1514740"/>
                  </a:lnTo>
                  <a:lnTo>
                    <a:pt x="280823" y="1514740"/>
                  </a:lnTo>
                  <a:lnTo>
                    <a:pt x="280823" y="76465"/>
                  </a:lnTo>
                  <a:close/>
                  <a:moveTo>
                    <a:pt x="97810" y="0"/>
                  </a:moveTo>
                  <a:lnTo>
                    <a:pt x="489036" y="0"/>
                  </a:lnTo>
                  <a:cubicBezTo>
                    <a:pt x="543055" y="0"/>
                    <a:pt x="586846" y="43791"/>
                    <a:pt x="586846" y="97810"/>
                  </a:cubicBezTo>
                  <a:lnTo>
                    <a:pt x="586846" y="1690953"/>
                  </a:lnTo>
                  <a:lnTo>
                    <a:pt x="586517" y="1690953"/>
                  </a:lnTo>
                  <a:lnTo>
                    <a:pt x="586514" y="1691828"/>
                  </a:lnTo>
                  <a:lnTo>
                    <a:pt x="586823" y="1691829"/>
                  </a:lnTo>
                  <a:lnTo>
                    <a:pt x="586812" y="1694880"/>
                  </a:lnTo>
                  <a:lnTo>
                    <a:pt x="299633" y="2207149"/>
                  </a:lnTo>
                  <a:lnTo>
                    <a:pt x="23" y="1690953"/>
                  </a:lnTo>
                  <a:lnTo>
                    <a:pt x="0" y="1690953"/>
                  </a:lnTo>
                  <a:lnTo>
                    <a:pt x="0" y="97810"/>
                  </a:lnTo>
                  <a:cubicBezTo>
                    <a:pt x="0" y="43791"/>
                    <a:pt x="43791" y="0"/>
                    <a:pt x="978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13" name="组合 12"/>
          <p:cNvGrpSpPr/>
          <p:nvPr/>
        </p:nvGrpSpPr>
        <p:grpSpPr>
          <a:xfrm>
            <a:off x="7299188" y="4036018"/>
            <a:ext cx="813241" cy="813241"/>
            <a:chOff x="5782641" y="1372255"/>
            <a:chExt cx="813241" cy="813241"/>
          </a:xfrm>
        </p:grpSpPr>
        <p:grpSp>
          <p:nvGrpSpPr>
            <p:cNvPr id="14" name="组合 13"/>
            <p:cNvGrpSpPr/>
            <p:nvPr/>
          </p:nvGrpSpPr>
          <p:grpSpPr>
            <a:xfrm>
              <a:off x="5782641" y="1372255"/>
              <a:ext cx="813241" cy="813241"/>
              <a:chOff x="4360074" y="1772731"/>
              <a:chExt cx="1055119" cy="1055119"/>
            </a:xfrm>
          </p:grpSpPr>
          <p:sp>
            <p:nvSpPr>
              <p:cNvPr id="16" name="椭圆 15"/>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18" name="组合 17"/>
          <p:cNvGrpSpPr/>
          <p:nvPr/>
        </p:nvGrpSpPr>
        <p:grpSpPr>
          <a:xfrm>
            <a:off x="6241979" y="4048686"/>
            <a:ext cx="813241" cy="813241"/>
            <a:chOff x="7257479" y="914261"/>
            <a:chExt cx="813241" cy="813241"/>
          </a:xfrm>
        </p:grpSpPr>
        <p:grpSp>
          <p:nvGrpSpPr>
            <p:cNvPr id="19" name="组合 18"/>
            <p:cNvGrpSpPr/>
            <p:nvPr/>
          </p:nvGrpSpPr>
          <p:grpSpPr>
            <a:xfrm>
              <a:off x="7257479" y="914261"/>
              <a:ext cx="813241" cy="813241"/>
              <a:chOff x="4360074" y="1772731"/>
              <a:chExt cx="1055119" cy="1055119"/>
            </a:xfrm>
          </p:grpSpPr>
          <p:sp>
            <p:nvSpPr>
              <p:cNvPr id="21" name="椭圆 20"/>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57" name="组合 56"/>
          <p:cNvGrpSpPr/>
          <p:nvPr/>
        </p:nvGrpSpPr>
        <p:grpSpPr>
          <a:xfrm>
            <a:off x="-749518" y="-671025"/>
            <a:ext cx="813241" cy="813241"/>
            <a:chOff x="5226535" y="2950887"/>
            <a:chExt cx="813241" cy="813241"/>
          </a:xfrm>
        </p:grpSpPr>
        <p:grpSp>
          <p:nvGrpSpPr>
            <p:cNvPr id="58" name="组合 57"/>
            <p:cNvGrpSpPr/>
            <p:nvPr/>
          </p:nvGrpSpPr>
          <p:grpSpPr>
            <a:xfrm>
              <a:off x="5226535" y="2950887"/>
              <a:ext cx="813241" cy="813241"/>
              <a:chOff x="4360074" y="1772731"/>
              <a:chExt cx="1055119" cy="1055119"/>
            </a:xfrm>
          </p:grpSpPr>
          <p:sp>
            <p:nvSpPr>
              <p:cNvPr id="60" name="椭圆 5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468269" y="1880926"/>
                <a:ext cx="838729" cy="838729"/>
              </a:xfrm>
              <a:prstGeom prst="ellipse">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KSO_Shape"/>
            <p:cNvSpPr/>
            <p:nvPr/>
          </p:nvSpPr>
          <p:spPr>
            <a:xfrm>
              <a:off x="5572063" y="3128412"/>
              <a:ext cx="122184" cy="458190"/>
            </a:xfrm>
            <a:custGeom>
              <a:avLst/>
              <a:gdLst>
                <a:gd name="connsiteX0" fmla="*/ 68824 w 586846"/>
                <a:gd name="connsiteY0" fmla="*/ 1723528 h 2207149"/>
                <a:gd name="connsiteX1" fmla="*/ 229234 w 586846"/>
                <a:gd name="connsiteY1" fmla="*/ 1999898 h 2207149"/>
                <a:gd name="connsiteX2" fmla="*/ 395081 w 586846"/>
                <a:gd name="connsiteY2" fmla="*/ 1968031 h 2207149"/>
                <a:gd name="connsiteX3" fmla="*/ 530795 w 586846"/>
                <a:gd name="connsiteY3" fmla="*/ 1725944 h 2207149"/>
                <a:gd name="connsiteX4" fmla="*/ 306023 w 586846"/>
                <a:gd name="connsiteY4" fmla="*/ 76465 h 2207149"/>
                <a:gd name="connsiteX5" fmla="*/ 306023 w 586846"/>
                <a:gd name="connsiteY5" fmla="*/ 1514740 h 2207149"/>
                <a:gd name="connsiteX6" fmla="*/ 529167 w 586846"/>
                <a:gd name="connsiteY6" fmla="*/ 1514740 h 2207149"/>
                <a:gd name="connsiteX7" fmla="*/ 529167 w 586846"/>
                <a:gd name="connsiteY7" fmla="*/ 155048 h 2207149"/>
                <a:gd name="connsiteX8" fmla="*/ 450584 w 586846"/>
                <a:gd name="connsiteY8" fmla="*/ 76465 h 2207149"/>
                <a:gd name="connsiteX9" fmla="*/ 136262 w 586846"/>
                <a:gd name="connsiteY9" fmla="*/ 76465 h 2207149"/>
                <a:gd name="connsiteX10" fmla="*/ 57679 w 586846"/>
                <a:gd name="connsiteY10" fmla="*/ 155048 h 2207149"/>
                <a:gd name="connsiteX11" fmla="*/ 57679 w 586846"/>
                <a:gd name="connsiteY11" fmla="*/ 1514740 h 2207149"/>
                <a:gd name="connsiteX12" fmla="*/ 280823 w 586846"/>
                <a:gd name="connsiteY12" fmla="*/ 1514740 h 2207149"/>
                <a:gd name="connsiteX13" fmla="*/ 280823 w 586846"/>
                <a:gd name="connsiteY13" fmla="*/ 76465 h 2207149"/>
                <a:gd name="connsiteX14" fmla="*/ 97810 w 586846"/>
                <a:gd name="connsiteY14" fmla="*/ 0 h 2207149"/>
                <a:gd name="connsiteX15" fmla="*/ 489036 w 586846"/>
                <a:gd name="connsiteY15" fmla="*/ 0 h 2207149"/>
                <a:gd name="connsiteX16" fmla="*/ 586846 w 586846"/>
                <a:gd name="connsiteY16" fmla="*/ 97810 h 2207149"/>
                <a:gd name="connsiteX17" fmla="*/ 586846 w 586846"/>
                <a:gd name="connsiteY17" fmla="*/ 1690953 h 2207149"/>
                <a:gd name="connsiteX18" fmla="*/ 586517 w 586846"/>
                <a:gd name="connsiteY18" fmla="*/ 1690953 h 2207149"/>
                <a:gd name="connsiteX19" fmla="*/ 586514 w 586846"/>
                <a:gd name="connsiteY19" fmla="*/ 1691828 h 2207149"/>
                <a:gd name="connsiteX20" fmla="*/ 586823 w 586846"/>
                <a:gd name="connsiteY20" fmla="*/ 1691829 h 2207149"/>
                <a:gd name="connsiteX21" fmla="*/ 586812 w 586846"/>
                <a:gd name="connsiteY21" fmla="*/ 1694880 h 2207149"/>
                <a:gd name="connsiteX22" fmla="*/ 299633 w 586846"/>
                <a:gd name="connsiteY22" fmla="*/ 2207149 h 2207149"/>
                <a:gd name="connsiteX23" fmla="*/ 23 w 586846"/>
                <a:gd name="connsiteY23" fmla="*/ 1690953 h 2207149"/>
                <a:gd name="connsiteX24" fmla="*/ 0 w 586846"/>
                <a:gd name="connsiteY24" fmla="*/ 1690953 h 2207149"/>
                <a:gd name="connsiteX25" fmla="*/ 0 w 586846"/>
                <a:gd name="connsiteY25" fmla="*/ 97810 h 2207149"/>
                <a:gd name="connsiteX26" fmla="*/ 97810 w 586846"/>
                <a:gd name="connsiteY26" fmla="*/ 0 h 220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846" h="2207149">
                  <a:moveTo>
                    <a:pt x="68824" y="1723528"/>
                  </a:moveTo>
                  <a:lnTo>
                    <a:pt x="229234" y="1999898"/>
                  </a:lnTo>
                  <a:lnTo>
                    <a:pt x="395081" y="1968031"/>
                  </a:lnTo>
                  <a:lnTo>
                    <a:pt x="530795" y="1725944"/>
                  </a:lnTo>
                  <a:close/>
                  <a:moveTo>
                    <a:pt x="306023" y="76465"/>
                  </a:moveTo>
                  <a:lnTo>
                    <a:pt x="306023" y="1514740"/>
                  </a:lnTo>
                  <a:lnTo>
                    <a:pt x="529167" y="1514740"/>
                  </a:lnTo>
                  <a:lnTo>
                    <a:pt x="529167" y="155048"/>
                  </a:lnTo>
                  <a:cubicBezTo>
                    <a:pt x="529167" y="111648"/>
                    <a:pt x="493984" y="76465"/>
                    <a:pt x="450584" y="76465"/>
                  </a:cubicBezTo>
                  <a:close/>
                  <a:moveTo>
                    <a:pt x="136262" y="76465"/>
                  </a:moveTo>
                  <a:cubicBezTo>
                    <a:pt x="92862" y="76465"/>
                    <a:pt x="57679" y="111648"/>
                    <a:pt x="57679" y="155048"/>
                  </a:cubicBezTo>
                  <a:lnTo>
                    <a:pt x="57679" y="1514740"/>
                  </a:lnTo>
                  <a:lnTo>
                    <a:pt x="280823" y="1514740"/>
                  </a:lnTo>
                  <a:lnTo>
                    <a:pt x="280823" y="76465"/>
                  </a:lnTo>
                  <a:close/>
                  <a:moveTo>
                    <a:pt x="97810" y="0"/>
                  </a:moveTo>
                  <a:lnTo>
                    <a:pt x="489036" y="0"/>
                  </a:lnTo>
                  <a:cubicBezTo>
                    <a:pt x="543055" y="0"/>
                    <a:pt x="586846" y="43791"/>
                    <a:pt x="586846" y="97810"/>
                  </a:cubicBezTo>
                  <a:lnTo>
                    <a:pt x="586846" y="1690953"/>
                  </a:lnTo>
                  <a:lnTo>
                    <a:pt x="586517" y="1690953"/>
                  </a:lnTo>
                  <a:lnTo>
                    <a:pt x="586514" y="1691828"/>
                  </a:lnTo>
                  <a:lnTo>
                    <a:pt x="586823" y="1691829"/>
                  </a:lnTo>
                  <a:lnTo>
                    <a:pt x="586812" y="1694880"/>
                  </a:lnTo>
                  <a:lnTo>
                    <a:pt x="299633" y="2207149"/>
                  </a:lnTo>
                  <a:lnTo>
                    <a:pt x="23" y="1690953"/>
                  </a:lnTo>
                  <a:lnTo>
                    <a:pt x="0" y="1690953"/>
                  </a:lnTo>
                  <a:lnTo>
                    <a:pt x="0" y="97810"/>
                  </a:lnTo>
                  <a:cubicBezTo>
                    <a:pt x="0" y="43791"/>
                    <a:pt x="43791" y="0"/>
                    <a:pt x="978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37744172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par>
                              <p:cTn id="19" fill="hold">
                                <p:stCondLst>
                                  <p:cond delay="2400"/>
                                </p:stCondLst>
                                <p:childTnLst>
                                  <p:par>
                                    <p:cTn id="20" presetID="2" presetClass="entr" presetSubtype="8" accel="40000" fill="hold" nodeType="afterEffect" p14:presetBounceEnd="40000">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14:bounceEnd="40000">
                                          <p:cBhvr additive="base">
                                            <p:cTn id="22"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accel="40000" fill="hold" nodeType="withEffect" p14:presetBounceEnd="40000">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14:bounceEnd="40000">
                                          <p:cBhvr additive="base">
                                            <p:cTn id="26"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8"/>
                                            </p:tgtEl>
                                            <p:attrNameLst>
                                              <p:attrName>ppt_y</p:attrName>
                                            </p:attrNameLst>
                                          </p:cBhvr>
                                          <p:tavLst>
                                            <p:tav tm="0">
                                              <p:val>
                                                <p:strVal val="#ppt_y"/>
                                              </p:val>
                                            </p:tav>
                                            <p:tav tm="100000">
                                              <p:val>
                                                <p:strVal val="#ppt_y"/>
                                              </p:val>
                                            </p:tav>
                                          </p:tavLst>
                                        </p:anim>
                                      </p:childTnLst>
                                    </p:cTn>
                                  </p:par>
                                  <p:par>
                                    <p:cTn id="28" presetID="2" presetClass="entr" presetSubtype="2" accel="40000" fill="hold" nodeType="withEffect" p14:presetBounceEnd="40000">
                                      <p:stCondLst>
                                        <p:cond delay="250"/>
                                      </p:stCondLst>
                                      <p:childTnLst>
                                        <p:set>
                                          <p:cBhvr>
                                            <p:cTn id="29" dur="1" fill="hold">
                                              <p:stCondLst>
                                                <p:cond delay="0"/>
                                              </p:stCondLst>
                                            </p:cTn>
                                            <p:tgtEl>
                                              <p:spTgt spid="13"/>
                                            </p:tgtEl>
                                            <p:attrNameLst>
                                              <p:attrName>style.visibility</p:attrName>
                                            </p:attrNameLst>
                                          </p:cBhvr>
                                          <p:to>
                                            <p:strVal val="visible"/>
                                          </p:to>
                                        </p:set>
                                        <p:anim calcmode="lin" valueType="num" p14:bounceEnd="40000">
                                          <p:cBhvr additive="base">
                                            <p:cTn id="30"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4"/>
                                            </p:tgtEl>
                                            <p:attrNameLst>
                                              <p:attrName>style.visibility</p:attrName>
                                            </p:attrNameLst>
                                          </p:cBhvr>
                                          <p:to>
                                            <p:strVal val="visible"/>
                                          </p:to>
                                        </p:set>
                                        <p:anim calcmode="lin" valueType="num" p14:bounceEnd="40000">
                                          <p:cBhvr additive="base">
                                            <p:cTn id="34"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par>
                                    <p:cTn id="42" presetID="14" presetClass="entr" presetSubtype="10" fill="hold" grpId="0" nodeType="withEffect">
                                      <p:stCondLst>
                                        <p:cond delay="400"/>
                                      </p:stCondLst>
                                      <p:childTnLst>
                                        <p:set>
                                          <p:cBhvr>
                                            <p:cTn id="43" dur="1" fill="hold">
                                              <p:stCondLst>
                                                <p:cond delay="0"/>
                                              </p:stCondLst>
                                            </p:cTn>
                                            <p:tgtEl>
                                              <p:spTgt spid="73"/>
                                            </p:tgtEl>
                                            <p:attrNameLst>
                                              <p:attrName>style.visibility</p:attrName>
                                            </p:attrNameLst>
                                          </p:cBhvr>
                                          <p:to>
                                            <p:strVal val="visible"/>
                                          </p:to>
                                        </p:set>
                                        <p:animEffect transition="in" filter="randombar(horizontal)">
                                          <p:cBhvr>
                                            <p:cTn id="4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P spid="7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656370" y="1952790"/>
            <a:ext cx="3077691" cy="2743200"/>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6600" b="1" dirty="0">
                <a:solidFill>
                  <a:schemeClr val="bg1">
                    <a:lumMod val="50000"/>
                  </a:schemeClr>
                </a:solidFill>
                <a:latin typeface="微软雅黑" panose="020B0503020204020204" pitchFamily="34" charset="-122"/>
                <a:ea typeface="微软雅黑" panose="020B0503020204020204" pitchFamily="34" charset="-122"/>
              </a:rPr>
              <a:t>大 綱</a:t>
            </a:r>
            <a:endParaRPr lang="en-US" altLang="zh-CN" sz="6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群組 1"/>
          <p:cNvGrpSpPr/>
          <p:nvPr/>
        </p:nvGrpSpPr>
        <p:grpSpPr>
          <a:xfrm>
            <a:off x="4367672" y="286661"/>
            <a:ext cx="6324076" cy="1301520"/>
            <a:chOff x="4378688" y="958690"/>
            <a:chExt cx="6324076" cy="1301520"/>
          </a:xfrm>
        </p:grpSpPr>
        <p:sp>
          <p:nvSpPr>
            <p:cNvPr id="30" name="流程图: 可选过程 29"/>
            <p:cNvSpPr/>
            <p:nvPr/>
          </p:nvSpPr>
          <p:spPr>
            <a:xfrm>
              <a:off x="4378688" y="958690"/>
              <a:ext cx="5549298" cy="130152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b="1" dirty="0">
                  <a:solidFill>
                    <a:schemeClr val="bg1">
                      <a:lumMod val="50000"/>
                    </a:schemeClr>
                  </a:solidFill>
                  <a:latin typeface="微软雅黑" panose="020B0503020204020204" pitchFamily="34" charset="-122"/>
                  <a:ea typeface="微软雅黑" panose="020B0503020204020204" pitchFamily="34" charset="-122"/>
                </a:rPr>
                <a:t>1.</a:t>
              </a:r>
              <a:r>
                <a:rPr lang="zh-TW" altLang="en-US" sz="4000" b="1" dirty="0">
                  <a:solidFill>
                    <a:schemeClr val="bg1">
                      <a:lumMod val="50000"/>
                    </a:schemeClr>
                  </a:solidFill>
                  <a:latin typeface="微软雅黑" panose="020B0503020204020204" pitchFamily="34" charset="-122"/>
                  <a:ea typeface="微软雅黑" panose="020B0503020204020204" pitchFamily="34" charset="-122"/>
                </a:rPr>
                <a:t>政令宣導</a:t>
              </a:r>
              <a:endParaRPr lang="zh-CN" altLang="en-US" sz="4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433526" y="1002229"/>
              <a:ext cx="1269238" cy="1195048"/>
              <a:chOff x="4360074" y="1772731"/>
              <a:chExt cx="1055119" cy="1055119"/>
            </a:xfrm>
          </p:grpSpPr>
          <p:sp>
            <p:nvSpPr>
              <p:cNvPr id="9" name="椭圆 8"/>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rgbClr val="FFFFFF"/>
                  </a:solidFill>
                </a:endParaRPr>
              </a:p>
            </p:txBody>
          </p:sp>
        </p:grpSp>
      </p:grpSp>
      <p:grpSp>
        <p:nvGrpSpPr>
          <p:cNvPr id="3" name="群組 2"/>
          <p:cNvGrpSpPr/>
          <p:nvPr/>
        </p:nvGrpSpPr>
        <p:grpSpPr>
          <a:xfrm>
            <a:off x="4367672" y="1962950"/>
            <a:ext cx="6411915" cy="1298169"/>
            <a:chOff x="4378688" y="2839175"/>
            <a:chExt cx="6411915" cy="1298169"/>
          </a:xfrm>
        </p:grpSpPr>
        <p:sp>
          <p:nvSpPr>
            <p:cNvPr id="32" name="流程图: 可选过程 31"/>
            <p:cNvSpPr/>
            <p:nvPr/>
          </p:nvSpPr>
          <p:spPr>
            <a:xfrm>
              <a:off x="4378688" y="2839175"/>
              <a:ext cx="5549298" cy="1298169"/>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zh-TW" altLang="en-US" sz="4000" b="1" dirty="0">
                  <a:solidFill>
                    <a:schemeClr val="bg1">
                      <a:lumMod val="50000"/>
                    </a:schemeClr>
                  </a:solidFill>
                  <a:latin typeface="微软雅黑" panose="020B0503020204020204" pitchFamily="34" charset="-122"/>
                  <a:ea typeface="微软雅黑" panose="020B0503020204020204" pitchFamily="34" charset="-122"/>
                </a:rPr>
                <a:t>         </a:t>
              </a:r>
              <a:r>
                <a:rPr lang="en-US" altLang="zh-TW" sz="4000" b="1" dirty="0">
                  <a:solidFill>
                    <a:schemeClr val="bg1">
                      <a:lumMod val="50000"/>
                    </a:schemeClr>
                  </a:solidFill>
                  <a:latin typeface="微软雅黑" panose="020B0503020204020204" pitchFamily="34" charset="-122"/>
                  <a:ea typeface="微软雅黑" panose="020B0503020204020204" pitchFamily="34" charset="-122"/>
                </a:rPr>
                <a:t>2.</a:t>
              </a:r>
              <a:r>
                <a:rPr lang="zh-TW" altLang="en-US" sz="3600" b="1" dirty="0">
                  <a:solidFill>
                    <a:schemeClr val="bg1">
                      <a:lumMod val="50000"/>
                    </a:schemeClr>
                  </a:solidFill>
                  <a:latin typeface="微软雅黑" panose="020B0503020204020204" pitchFamily="34" charset="-122"/>
                  <a:ea typeface="微软雅黑" panose="020B0503020204020204" pitchFamily="34" charset="-122"/>
                </a:rPr>
                <a:t>依托咪酯</a:t>
              </a:r>
              <a:r>
                <a:rPr lang="zh-TW" altLang="en-US" sz="1600" b="1" dirty="0">
                  <a:solidFill>
                    <a:schemeClr val="bg1">
                      <a:lumMod val="50000"/>
                    </a:schemeClr>
                  </a:solidFill>
                  <a:latin typeface="微软雅黑" panose="020B0503020204020204" pitchFamily="34" charset="-122"/>
                  <a:ea typeface="微软雅黑" panose="020B0503020204020204" pitchFamily="34" charset="-122"/>
                </a:rPr>
                <a:t>（</a:t>
              </a:r>
              <a:r>
                <a:rPr lang="en-US" altLang="zh-TW" sz="1600" b="1" dirty="0">
                  <a:solidFill>
                    <a:schemeClr val="bg1">
                      <a:lumMod val="50000"/>
                    </a:schemeClr>
                  </a:solidFill>
                  <a:latin typeface="微软雅黑" panose="020B0503020204020204" pitchFamily="34" charset="-122"/>
                  <a:ea typeface="微软雅黑" panose="020B0503020204020204" pitchFamily="34" charset="-122"/>
                </a:rPr>
                <a:t>Etomidate</a:t>
              </a:r>
              <a:r>
                <a:rPr lang="zh-TW" altLang="en-US" sz="1600" b="1" dirty="0">
                  <a:solidFill>
                    <a:schemeClr val="bg1">
                      <a:lumMod val="50000"/>
                    </a:schemeClr>
                  </a:solidFill>
                  <a:latin typeface="微软雅黑" panose="020B0503020204020204" pitchFamily="34" charset="-122"/>
                  <a:ea typeface="微软雅黑" panose="020B0503020204020204" pitchFamily="34" charset="-122"/>
                </a:rPr>
                <a:t>）</a:t>
              </a:r>
              <a:endParaRPr lang="en-US" altLang="zh-TW" sz="2400" b="1" dirty="0">
                <a:solidFill>
                  <a:schemeClr val="bg1">
                    <a:lumMod val="50000"/>
                  </a:schemeClr>
                </a:solidFill>
                <a:latin typeface="微软雅黑" panose="020B0503020204020204" pitchFamily="34" charset="-122"/>
                <a:ea typeface="微软雅黑" panose="020B0503020204020204" pitchFamily="34" charset="-122"/>
              </a:endParaRPr>
            </a:p>
            <a:p>
              <a:pPr algn="ctr">
                <a:lnSpc>
                  <a:spcPts val="4000"/>
                </a:lnSpc>
              </a:pPr>
              <a:r>
                <a:rPr lang="zh-TW" altLang="en-US" sz="3600" b="1" dirty="0">
                  <a:solidFill>
                    <a:schemeClr val="bg1">
                      <a:lumMod val="50000"/>
                    </a:schemeClr>
                  </a:solidFill>
                  <a:latin typeface="微软雅黑" panose="020B0503020204020204" pitchFamily="34" charset="-122"/>
                  <a:ea typeface="微软雅黑" panose="020B0503020204020204" pitchFamily="34" charset="-122"/>
                </a:rPr>
                <a:t>是甚麼</a:t>
              </a:r>
              <a:r>
                <a:rPr lang="en-US" altLang="zh-TW" sz="3600" b="1"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54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9473764" y="2944556"/>
              <a:ext cx="1316839" cy="1182628"/>
              <a:chOff x="5226535" y="2950887"/>
              <a:chExt cx="813241" cy="813241"/>
            </a:xfrm>
          </p:grpSpPr>
          <p:grpSp>
            <p:nvGrpSpPr>
              <p:cNvPr id="17" name="组合 16"/>
              <p:cNvGrpSpPr/>
              <p:nvPr/>
            </p:nvGrpSpPr>
            <p:grpSpPr>
              <a:xfrm>
                <a:off x="5226535" y="2950887"/>
                <a:ext cx="813241" cy="813241"/>
                <a:chOff x="4360074" y="1772731"/>
                <a:chExt cx="1055119" cy="1055119"/>
              </a:xfrm>
            </p:grpSpPr>
            <p:sp>
              <p:nvSpPr>
                <p:cNvPr id="18" name="椭圆 17"/>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4468269" y="1880926"/>
                  <a:ext cx="838729" cy="838729"/>
                </a:xfrm>
                <a:prstGeom prst="ellipse">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0" name="KSO_Shape"/>
              <p:cNvSpPr/>
              <p:nvPr/>
            </p:nvSpPr>
            <p:spPr>
              <a:xfrm>
                <a:off x="5572063" y="3128412"/>
                <a:ext cx="122184" cy="458190"/>
              </a:xfrm>
              <a:custGeom>
                <a:avLst/>
                <a:gdLst>
                  <a:gd name="connsiteX0" fmla="*/ 68824 w 586846"/>
                  <a:gd name="connsiteY0" fmla="*/ 1723528 h 2207149"/>
                  <a:gd name="connsiteX1" fmla="*/ 229234 w 586846"/>
                  <a:gd name="connsiteY1" fmla="*/ 1999898 h 2207149"/>
                  <a:gd name="connsiteX2" fmla="*/ 395081 w 586846"/>
                  <a:gd name="connsiteY2" fmla="*/ 1968031 h 2207149"/>
                  <a:gd name="connsiteX3" fmla="*/ 530795 w 586846"/>
                  <a:gd name="connsiteY3" fmla="*/ 1725944 h 2207149"/>
                  <a:gd name="connsiteX4" fmla="*/ 306023 w 586846"/>
                  <a:gd name="connsiteY4" fmla="*/ 76465 h 2207149"/>
                  <a:gd name="connsiteX5" fmla="*/ 306023 w 586846"/>
                  <a:gd name="connsiteY5" fmla="*/ 1514740 h 2207149"/>
                  <a:gd name="connsiteX6" fmla="*/ 529167 w 586846"/>
                  <a:gd name="connsiteY6" fmla="*/ 1514740 h 2207149"/>
                  <a:gd name="connsiteX7" fmla="*/ 529167 w 586846"/>
                  <a:gd name="connsiteY7" fmla="*/ 155048 h 2207149"/>
                  <a:gd name="connsiteX8" fmla="*/ 450584 w 586846"/>
                  <a:gd name="connsiteY8" fmla="*/ 76465 h 2207149"/>
                  <a:gd name="connsiteX9" fmla="*/ 136262 w 586846"/>
                  <a:gd name="connsiteY9" fmla="*/ 76465 h 2207149"/>
                  <a:gd name="connsiteX10" fmla="*/ 57679 w 586846"/>
                  <a:gd name="connsiteY10" fmla="*/ 155048 h 2207149"/>
                  <a:gd name="connsiteX11" fmla="*/ 57679 w 586846"/>
                  <a:gd name="connsiteY11" fmla="*/ 1514740 h 2207149"/>
                  <a:gd name="connsiteX12" fmla="*/ 280823 w 586846"/>
                  <a:gd name="connsiteY12" fmla="*/ 1514740 h 2207149"/>
                  <a:gd name="connsiteX13" fmla="*/ 280823 w 586846"/>
                  <a:gd name="connsiteY13" fmla="*/ 76465 h 2207149"/>
                  <a:gd name="connsiteX14" fmla="*/ 97810 w 586846"/>
                  <a:gd name="connsiteY14" fmla="*/ 0 h 2207149"/>
                  <a:gd name="connsiteX15" fmla="*/ 489036 w 586846"/>
                  <a:gd name="connsiteY15" fmla="*/ 0 h 2207149"/>
                  <a:gd name="connsiteX16" fmla="*/ 586846 w 586846"/>
                  <a:gd name="connsiteY16" fmla="*/ 97810 h 2207149"/>
                  <a:gd name="connsiteX17" fmla="*/ 586846 w 586846"/>
                  <a:gd name="connsiteY17" fmla="*/ 1690953 h 2207149"/>
                  <a:gd name="connsiteX18" fmla="*/ 586517 w 586846"/>
                  <a:gd name="connsiteY18" fmla="*/ 1690953 h 2207149"/>
                  <a:gd name="connsiteX19" fmla="*/ 586514 w 586846"/>
                  <a:gd name="connsiteY19" fmla="*/ 1691828 h 2207149"/>
                  <a:gd name="connsiteX20" fmla="*/ 586823 w 586846"/>
                  <a:gd name="connsiteY20" fmla="*/ 1691829 h 2207149"/>
                  <a:gd name="connsiteX21" fmla="*/ 586812 w 586846"/>
                  <a:gd name="connsiteY21" fmla="*/ 1694880 h 2207149"/>
                  <a:gd name="connsiteX22" fmla="*/ 299633 w 586846"/>
                  <a:gd name="connsiteY22" fmla="*/ 2207149 h 2207149"/>
                  <a:gd name="connsiteX23" fmla="*/ 23 w 586846"/>
                  <a:gd name="connsiteY23" fmla="*/ 1690953 h 2207149"/>
                  <a:gd name="connsiteX24" fmla="*/ 0 w 586846"/>
                  <a:gd name="connsiteY24" fmla="*/ 1690953 h 2207149"/>
                  <a:gd name="connsiteX25" fmla="*/ 0 w 586846"/>
                  <a:gd name="connsiteY25" fmla="*/ 97810 h 2207149"/>
                  <a:gd name="connsiteX26" fmla="*/ 97810 w 586846"/>
                  <a:gd name="connsiteY26" fmla="*/ 0 h 220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846" h="2207149">
                    <a:moveTo>
                      <a:pt x="68824" y="1723528"/>
                    </a:moveTo>
                    <a:lnTo>
                      <a:pt x="229234" y="1999898"/>
                    </a:lnTo>
                    <a:lnTo>
                      <a:pt x="395081" y="1968031"/>
                    </a:lnTo>
                    <a:lnTo>
                      <a:pt x="530795" y="1725944"/>
                    </a:lnTo>
                    <a:close/>
                    <a:moveTo>
                      <a:pt x="306023" y="76465"/>
                    </a:moveTo>
                    <a:lnTo>
                      <a:pt x="306023" y="1514740"/>
                    </a:lnTo>
                    <a:lnTo>
                      <a:pt x="529167" y="1514740"/>
                    </a:lnTo>
                    <a:lnTo>
                      <a:pt x="529167" y="155048"/>
                    </a:lnTo>
                    <a:cubicBezTo>
                      <a:pt x="529167" y="111648"/>
                      <a:pt x="493984" y="76465"/>
                      <a:pt x="450584" y="76465"/>
                    </a:cubicBezTo>
                    <a:close/>
                    <a:moveTo>
                      <a:pt x="136262" y="76465"/>
                    </a:moveTo>
                    <a:cubicBezTo>
                      <a:pt x="92862" y="76465"/>
                      <a:pt x="57679" y="111648"/>
                      <a:pt x="57679" y="155048"/>
                    </a:cubicBezTo>
                    <a:lnTo>
                      <a:pt x="57679" y="1514740"/>
                    </a:lnTo>
                    <a:lnTo>
                      <a:pt x="280823" y="1514740"/>
                    </a:lnTo>
                    <a:lnTo>
                      <a:pt x="280823" y="76465"/>
                    </a:lnTo>
                    <a:close/>
                    <a:moveTo>
                      <a:pt x="97810" y="0"/>
                    </a:moveTo>
                    <a:lnTo>
                      <a:pt x="489036" y="0"/>
                    </a:lnTo>
                    <a:cubicBezTo>
                      <a:pt x="543055" y="0"/>
                      <a:pt x="586846" y="43791"/>
                      <a:pt x="586846" y="97810"/>
                    </a:cubicBezTo>
                    <a:lnTo>
                      <a:pt x="586846" y="1690953"/>
                    </a:lnTo>
                    <a:lnTo>
                      <a:pt x="586517" y="1690953"/>
                    </a:lnTo>
                    <a:lnTo>
                      <a:pt x="586514" y="1691828"/>
                    </a:lnTo>
                    <a:lnTo>
                      <a:pt x="586823" y="1691829"/>
                    </a:lnTo>
                    <a:lnTo>
                      <a:pt x="586812" y="1694880"/>
                    </a:lnTo>
                    <a:lnTo>
                      <a:pt x="299633" y="2207149"/>
                    </a:lnTo>
                    <a:lnTo>
                      <a:pt x="23" y="1690953"/>
                    </a:lnTo>
                    <a:lnTo>
                      <a:pt x="0" y="1690953"/>
                    </a:lnTo>
                    <a:lnTo>
                      <a:pt x="0" y="97810"/>
                    </a:lnTo>
                    <a:cubicBezTo>
                      <a:pt x="0" y="43791"/>
                      <a:pt x="43791" y="0"/>
                      <a:pt x="978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solidFill>
                    <a:srgbClr val="FFFFFF"/>
                  </a:solidFill>
                </a:endParaRPr>
              </a:p>
            </p:txBody>
          </p:sp>
        </p:grpSp>
      </p:grpSp>
      <p:grpSp>
        <p:nvGrpSpPr>
          <p:cNvPr id="4" name="群組 3"/>
          <p:cNvGrpSpPr/>
          <p:nvPr/>
        </p:nvGrpSpPr>
        <p:grpSpPr>
          <a:xfrm>
            <a:off x="4362434" y="3615568"/>
            <a:ext cx="6282121" cy="1234910"/>
            <a:chOff x="4378687" y="4695990"/>
            <a:chExt cx="6282121" cy="1234910"/>
          </a:xfrm>
        </p:grpSpPr>
        <p:sp>
          <p:nvSpPr>
            <p:cNvPr id="33" name="流程图: 可选过程 32"/>
            <p:cNvSpPr/>
            <p:nvPr/>
          </p:nvSpPr>
          <p:spPr>
            <a:xfrm>
              <a:off x="4378687" y="4695990"/>
              <a:ext cx="5516479" cy="123491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b="1" dirty="0">
                  <a:solidFill>
                    <a:schemeClr val="bg1">
                      <a:lumMod val="50000"/>
                    </a:schemeClr>
                  </a:solidFill>
                  <a:latin typeface="微软雅黑" panose="020B0503020204020204" pitchFamily="34" charset="-122"/>
                  <a:ea typeface="微软雅黑" panose="020B0503020204020204" pitchFamily="34" charset="-122"/>
                </a:rPr>
                <a:t>3.</a:t>
              </a:r>
              <a:r>
                <a:rPr lang="zh-TW" altLang="en-US" sz="4000" b="1" dirty="0">
                  <a:solidFill>
                    <a:schemeClr val="bg1">
                      <a:lumMod val="50000"/>
                    </a:schemeClr>
                  </a:solidFill>
                  <a:latin typeface="微软雅黑" panose="020B0503020204020204" pitchFamily="34" charset="-122"/>
                  <a:ea typeface="微软雅黑" panose="020B0503020204020204" pitchFamily="34" charset="-122"/>
                </a:rPr>
                <a:t>新聞案例</a:t>
              </a:r>
              <a:endParaRPr lang="zh-CN" altLang="en-US" sz="4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473764" y="4830624"/>
              <a:ext cx="1187044" cy="1100276"/>
              <a:chOff x="5782641" y="1372255"/>
              <a:chExt cx="813241" cy="813241"/>
            </a:xfrm>
          </p:grpSpPr>
          <p:grpSp>
            <p:nvGrpSpPr>
              <p:cNvPr id="21" name="组合 20"/>
              <p:cNvGrpSpPr/>
              <p:nvPr/>
            </p:nvGrpSpPr>
            <p:grpSpPr>
              <a:xfrm>
                <a:off x="5782641" y="1372255"/>
                <a:ext cx="813241" cy="813241"/>
                <a:chOff x="4360074" y="1772731"/>
                <a:chExt cx="1055119" cy="1055119"/>
              </a:xfrm>
            </p:grpSpPr>
            <p:sp>
              <p:nvSpPr>
                <p:cNvPr id="22" name="椭圆 21"/>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2"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solidFill>
                    <a:srgbClr val="FFFFFF"/>
                  </a:solidFill>
                </a:endParaRPr>
              </a:p>
            </p:txBody>
          </p:sp>
        </p:grpSp>
      </p:grpSp>
      <p:grpSp>
        <p:nvGrpSpPr>
          <p:cNvPr id="6" name="群組 5"/>
          <p:cNvGrpSpPr/>
          <p:nvPr/>
        </p:nvGrpSpPr>
        <p:grpSpPr>
          <a:xfrm>
            <a:off x="4362434" y="5213342"/>
            <a:ext cx="6282121" cy="1234910"/>
            <a:chOff x="4362434" y="5213342"/>
            <a:chExt cx="6282121" cy="1234910"/>
          </a:xfrm>
        </p:grpSpPr>
        <p:sp>
          <p:nvSpPr>
            <p:cNvPr id="25" name="流程图: 可选过程 32"/>
            <p:cNvSpPr/>
            <p:nvPr/>
          </p:nvSpPr>
          <p:spPr>
            <a:xfrm>
              <a:off x="4362434" y="5213342"/>
              <a:ext cx="5516479" cy="123491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800"/>
                </a:lnSpc>
              </a:pPr>
              <a:r>
                <a:rPr lang="en-US" altLang="zh-TW" sz="4000" b="1" dirty="0">
                  <a:solidFill>
                    <a:schemeClr val="bg1">
                      <a:lumMod val="50000"/>
                    </a:schemeClr>
                  </a:solidFill>
                  <a:latin typeface="微软雅黑" panose="020B0503020204020204" pitchFamily="34" charset="-122"/>
                  <a:ea typeface="微软雅黑" panose="020B0503020204020204" pitchFamily="34" charset="-122"/>
                </a:rPr>
                <a:t>4.QA</a:t>
              </a:r>
              <a:r>
                <a:rPr lang="zh-TW" altLang="en-US" sz="4000" b="1" dirty="0">
                  <a:solidFill>
                    <a:schemeClr val="bg1">
                      <a:lumMod val="50000"/>
                    </a:schemeClr>
                  </a:solidFill>
                  <a:latin typeface="微软雅黑" panose="020B0503020204020204" pitchFamily="34" charset="-122"/>
                  <a:ea typeface="微软雅黑" panose="020B0503020204020204" pitchFamily="34" charset="-122"/>
                </a:rPr>
                <a:t>時間</a:t>
              </a:r>
              <a:endParaRPr lang="en-US" altLang="zh-TW" sz="4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7" name="组合 66"/>
            <p:cNvGrpSpPr/>
            <p:nvPr/>
          </p:nvGrpSpPr>
          <p:grpSpPr>
            <a:xfrm>
              <a:off x="9462749" y="5259858"/>
              <a:ext cx="1181806" cy="1141877"/>
              <a:chOff x="7257479" y="914261"/>
              <a:chExt cx="813241" cy="813241"/>
            </a:xfrm>
          </p:grpSpPr>
          <p:grpSp>
            <p:nvGrpSpPr>
              <p:cNvPr id="38" name="组合 67"/>
              <p:cNvGrpSpPr/>
              <p:nvPr/>
            </p:nvGrpSpPr>
            <p:grpSpPr>
              <a:xfrm>
                <a:off x="7257479" y="914261"/>
                <a:ext cx="813241" cy="813241"/>
                <a:chOff x="4360074" y="1772731"/>
                <a:chExt cx="1055119" cy="1055119"/>
              </a:xfrm>
            </p:grpSpPr>
            <p:sp>
              <p:nvSpPr>
                <p:cNvPr id="4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spTree>
    <p:extLst>
      <p:ext uri="{BB962C8B-B14F-4D97-AF65-F5344CB8AC3E}">
        <p14:creationId xmlns:p14="http://schemas.microsoft.com/office/powerpoint/2010/main" val="42787656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6502400" cy="6858000"/>
            <a:chOff x="0" y="0"/>
            <a:chExt cx="6502400" cy="6858000"/>
          </a:xfrm>
        </p:grpSpPr>
        <p:sp>
          <p:nvSpPr>
            <p:cNvPr id="2" name="矩形 1"/>
            <p:cNvSpPr/>
            <p:nvPr/>
          </p:nvSpPr>
          <p:spPr>
            <a:xfrm>
              <a:off x="0" y="0"/>
              <a:ext cx="6492240" cy="6858000"/>
            </a:xfrm>
            <a:custGeom>
              <a:avLst/>
              <a:gdLst>
                <a:gd name="connsiteX0" fmla="*/ 0 w 6451600"/>
                <a:gd name="connsiteY0" fmla="*/ 0 h 6858000"/>
                <a:gd name="connsiteX1" fmla="*/ 6451600 w 6451600"/>
                <a:gd name="connsiteY1" fmla="*/ 0 h 6858000"/>
                <a:gd name="connsiteX2" fmla="*/ 6451600 w 6451600"/>
                <a:gd name="connsiteY2" fmla="*/ 6858000 h 6858000"/>
                <a:gd name="connsiteX3" fmla="*/ 0 w 6451600"/>
                <a:gd name="connsiteY3" fmla="*/ 6858000 h 6858000"/>
                <a:gd name="connsiteX4" fmla="*/ 0 w 6451600"/>
                <a:gd name="connsiteY4" fmla="*/ 0 h 6858000"/>
                <a:gd name="connsiteX0" fmla="*/ 0 w 6451600"/>
                <a:gd name="connsiteY0" fmla="*/ 0 h 6858000"/>
                <a:gd name="connsiteX1" fmla="*/ 6451600 w 6451600"/>
                <a:gd name="connsiteY1" fmla="*/ 0 h 6858000"/>
                <a:gd name="connsiteX2" fmla="*/ 5029200 w 6451600"/>
                <a:gd name="connsiteY2" fmla="*/ 6858000 h 6858000"/>
                <a:gd name="connsiteX3" fmla="*/ 0 w 6451600"/>
                <a:gd name="connsiteY3" fmla="*/ 6858000 h 6858000"/>
                <a:gd name="connsiteX4" fmla="*/ 0 w 6451600"/>
                <a:gd name="connsiteY4" fmla="*/ 0 h 6858000"/>
                <a:gd name="connsiteX0" fmla="*/ 0 w 6428963"/>
                <a:gd name="connsiteY0" fmla="*/ 0 h 6858000"/>
                <a:gd name="connsiteX1" fmla="*/ 6428963 w 6428963"/>
                <a:gd name="connsiteY1" fmla="*/ 0 h 6858000"/>
                <a:gd name="connsiteX2" fmla="*/ 5029200 w 6428963"/>
                <a:gd name="connsiteY2" fmla="*/ 6858000 h 6858000"/>
                <a:gd name="connsiteX3" fmla="*/ 0 w 6428963"/>
                <a:gd name="connsiteY3" fmla="*/ 6858000 h 6858000"/>
                <a:gd name="connsiteX4" fmla="*/ 0 w 642896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63" h="6858000">
                  <a:moveTo>
                    <a:pt x="0" y="0"/>
                  </a:moveTo>
                  <a:lnTo>
                    <a:pt x="6428963" y="0"/>
                  </a:lnTo>
                  <a:lnTo>
                    <a:pt x="5029200" y="6858000"/>
                  </a:lnTo>
                  <a:lnTo>
                    <a:pt x="0" y="6858000"/>
                  </a:lnTo>
                  <a:lnTo>
                    <a:pt x="0" y="0"/>
                  </a:lnTo>
                  <a:close/>
                </a:path>
              </a:pathLst>
            </a:cu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5066000" y="0"/>
              <a:ext cx="1436400" cy="6858000"/>
            </a:xfrm>
            <a:prstGeom prst="line">
              <a:avLst/>
            </a:prstGeom>
            <a:ln w="381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0" scaled="0"/>
                <a:tileRect/>
              </a:gradFill>
            </a:ln>
            <a:effectLst>
              <a:outerShdw blurRad="127000" dist="63500" dir="10800000" algn="r" rotWithShape="0">
                <a:schemeClr val="tx1">
                  <a:lumMod val="95000"/>
                  <a:lumOff val="5000"/>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693755" y="1978440"/>
            <a:ext cx="2606260" cy="2606260"/>
            <a:chOff x="1693755" y="1978440"/>
            <a:chExt cx="2606260" cy="2606260"/>
          </a:xfrm>
        </p:grpSpPr>
        <p:sp>
          <p:nvSpPr>
            <p:cNvPr id="5" name="椭圆 4"/>
            <p:cNvSpPr/>
            <p:nvPr/>
          </p:nvSpPr>
          <p:spPr>
            <a:xfrm>
              <a:off x="1693755" y="1978440"/>
              <a:ext cx="2606260" cy="2606260"/>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8" name="圆角矩形 7"/>
            <p:cNvSpPr/>
            <p:nvPr/>
          </p:nvSpPr>
          <p:spPr>
            <a:xfrm rot="2999996">
              <a:off x="3191187" y="2776793"/>
              <a:ext cx="67030" cy="62230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970201" y="2395330"/>
              <a:ext cx="53367" cy="88624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7943140" y="1200980"/>
            <a:ext cx="1842172" cy="3170099"/>
          </a:xfrm>
          <a:prstGeom prst="rect">
            <a:avLst/>
          </a:prstGeom>
          <a:noFill/>
          <a:effectLst>
            <a:outerShdw blurRad="50800" dist="38100" dir="8100000" algn="tr" rotWithShape="0">
              <a:prstClr val="black">
                <a:alpha val="40000"/>
              </a:prstClr>
            </a:outerShdw>
          </a:effectLst>
        </p:spPr>
        <p:txBody>
          <a:bodyPr wrap="none" rtlCol="0">
            <a:spAutoFit/>
          </a:bodyPr>
          <a:lstStyle/>
          <a:p>
            <a:pPr algn="ctr"/>
            <a:r>
              <a:rPr lang="en-US" altLang="zh-CN" sz="20000" dirty="0">
                <a:solidFill>
                  <a:srgbClr val="34618A"/>
                </a:solidFill>
                <a:latin typeface="Broadway" panose="04040905080B02020502" pitchFamily="82" charset="0"/>
              </a:rPr>
              <a:t>1</a:t>
            </a:r>
            <a:endParaRPr lang="zh-CN" altLang="en-US" sz="20000" dirty="0">
              <a:solidFill>
                <a:srgbClr val="34618A"/>
              </a:solidFill>
              <a:latin typeface="Broadway" panose="04040905080B02020502" pitchFamily="82" charset="0"/>
            </a:endParaRPr>
          </a:p>
        </p:txBody>
      </p:sp>
      <p:sp>
        <p:nvSpPr>
          <p:cNvPr id="21" name="KSO_Shape"/>
          <p:cNvSpPr>
            <a:spLocks/>
          </p:cNvSpPr>
          <p:nvPr/>
        </p:nvSpPr>
        <p:spPr bwMode="auto">
          <a:xfrm>
            <a:off x="3475913" y="120098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2" name="KSO_Shape"/>
          <p:cNvSpPr>
            <a:spLocks/>
          </p:cNvSpPr>
          <p:nvPr/>
        </p:nvSpPr>
        <p:spPr bwMode="auto">
          <a:xfrm>
            <a:off x="1475016" y="408167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27" name="组合 26"/>
          <p:cNvGrpSpPr/>
          <p:nvPr/>
        </p:nvGrpSpPr>
        <p:grpSpPr>
          <a:xfrm>
            <a:off x="3401582" y="3992600"/>
            <a:ext cx="1227639" cy="1227639"/>
            <a:chOff x="5863289" y="4794170"/>
            <a:chExt cx="1227639" cy="1227639"/>
          </a:xfrm>
        </p:grpSpPr>
        <p:sp>
          <p:nvSpPr>
            <p:cNvPr id="24" name="椭圆 23"/>
            <p:cNvSpPr/>
            <p:nvPr/>
          </p:nvSpPr>
          <p:spPr>
            <a:xfrm>
              <a:off x="5863289" y="4794170"/>
              <a:ext cx="1227639" cy="122763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25" name="圆角矩形 24"/>
            <p:cNvSpPr/>
            <p:nvPr/>
          </p:nvSpPr>
          <p:spPr>
            <a:xfrm rot="3180000">
              <a:off x="6347341" y="5332864"/>
              <a:ext cx="31573" cy="293125"/>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464539" y="4990540"/>
              <a:ext cx="25138" cy="41745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群組 16"/>
          <p:cNvGrpSpPr/>
          <p:nvPr/>
        </p:nvGrpSpPr>
        <p:grpSpPr>
          <a:xfrm>
            <a:off x="5784200" y="4371079"/>
            <a:ext cx="6324076" cy="1301520"/>
            <a:chOff x="4378688" y="958690"/>
            <a:chExt cx="6324076" cy="1301520"/>
          </a:xfrm>
        </p:grpSpPr>
        <p:sp>
          <p:nvSpPr>
            <p:cNvPr id="18" name="流程图: 可选过程 29"/>
            <p:cNvSpPr/>
            <p:nvPr/>
          </p:nvSpPr>
          <p:spPr>
            <a:xfrm>
              <a:off x="4378688" y="958690"/>
              <a:ext cx="5549298" cy="130152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6000" b="1" dirty="0">
                  <a:solidFill>
                    <a:schemeClr val="bg1">
                      <a:lumMod val="50000"/>
                    </a:schemeClr>
                  </a:solidFill>
                  <a:latin typeface="微软雅黑" panose="020B0503020204020204" pitchFamily="34" charset="-122"/>
                  <a:ea typeface="微软雅黑" panose="020B0503020204020204" pitchFamily="34" charset="-122"/>
                </a:rPr>
                <a:t>政令宣導</a:t>
              </a:r>
              <a:endParaRPr lang="zh-CN" altLang="en-US" sz="6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组合 15"/>
            <p:cNvGrpSpPr/>
            <p:nvPr/>
          </p:nvGrpSpPr>
          <p:grpSpPr>
            <a:xfrm>
              <a:off x="9433526" y="1002229"/>
              <a:ext cx="1269238" cy="1195048"/>
              <a:chOff x="4360074" y="1772731"/>
              <a:chExt cx="1055119" cy="1055119"/>
            </a:xfrm>
          </p:grpSpPr>
          <p:sp>
            <p:nvSpPr>
              <p:cNvPr id="20" name="椭圆 8"/>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1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rgbClr val="FFFFFF"/>
                  </a:solidFill>
                </a:endParaRPr>
              </a:p>
            </p:txBody>
          </p:sp>
        </p:grpSp>
      </p:grpSp>
    </p:spTree>
    <p:extLst>
      <p:ext uri="{BB962C8B-B14F-4D97-AF65-F5344CB8AC3E}">
        <p14:creationId xmlns:p14="http://schemas.microsoft.com/office/powerpoint/2010/main" val="21628071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5893" y="-160159"/>
            <a:ext cx="3002427"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政令宣導</a:t>
            </a:r>
          </a:p>
        </p:txBody>
      </p:sp>
      <p:sp>
        <p:nvSpPr>
          <p:cNvPr id="51" name="文字方塊 50">
            <a:extLst>
              <a:ext uri="{FF2B5EF4-FFF2-40B4-BE49-F238E27FC236}">
                <a16:creationId xmlns:a16="http://schemas.microsoft.com/office/drawing/2014/main" id="{75F33FB1-A74C-4720-8E80-FC0B8DFD9C85}"/>
              </a:ext>
            </a:extLst>
          </p:cNvPr>
          <p:cNvSpPr txBox="1"/>
          <p:nvPr/>
        </p:nvSpPr>
        <p:spPr>
          <a:xfrm>
            <a:off x="192776" y="1007835"/>
            <a:ext cx="11763871" cy="4960076"/>
          </a:xfrm>
          <a:prstGeom prst="rect">
            <a:avLst/>
          </a:prstGeom>
          <a:noFill/>
        </p:spPr>
        <p:txBody>
          <a:bodyPr wrap="square">
            <a:spAutoFit/>
          </a:bodyPr>
          <a:lstStyle/>
          <a:p>
            <a:pPr>
              <a:lnSpc>
                <a:spcPts val="3500"/>
              </a:lnSpc>
            </a:pP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依行政院「新世代反毒策略（第三期</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114-117</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年）」，院長及部長針對校園毒品防制工作相當重視，置重點於</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加強反毒知能訓練</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及</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加重學校反毒責任</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，重點如下：</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本次修正對於施用毒品者之思維，擺脫以往側重於「犯人」身分之處罰，</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著重其為「病患」之特質，並以「治療」疾病為出發點</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，與聯合國及歐盟關注毒品施用者重返社會和康復議題一致，並需關注其心理健康、自殺防治等問題。</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辦理防制藥物濫用研習與宣導活動提升教職員工及家長藥物濫用防制知能。培訓校園防毒守門員種子師資及宣導志工進行入班宣導，提升藥物濫用及新興毒品辨識意識，並納入社會情緒學習與觀察之概念，以提升兒少韌性，學習拒絕同儕、朋友的技巧及面臨挫折壓力。</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3.</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請加強自身反毒知能訓練，及早察覺所屬同仁或學生等異常行為，並</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落實「阻斷毒品源頭」</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及</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「降低用毒兒少」</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兩項反毒成效指標。</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4.</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校園反毒工作</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置重點於找出高風險、毒品源頭</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縱向</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，並協同緝毒機關實施緝毒</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橫向</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，校長應確實掌握校園高風險區域及學生，定期檢視學校緝毒溯源回饋成效，具以持續檢討精進校園反毒工作。</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5.114</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年度反毒教育入班宣導持續辦理，請各單位督導所主管學校</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每年至少辦理高級中等學校、國中及小學（高年級）入班宣導</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1</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次</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；另各校之畢業班請於</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4</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月底前完成入班宣導，請貴管督促所主管學校並規劃掌握執行進度，</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以達年度反毒入班宣導</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100%</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p>
        </p:txBody>
      </p:sp>
    </p:spTree>
    <p:extLst>
      <p:ext uri="{BB962C8B-B14F-4D97-AF65-F5344CB8AC3E}">
        <p14:creationId xmlns:p14="http://schemas.microsoft.com/office/powerpoint/2010/main" val="24338399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5893" y="-160159"/>
            <a:ext cx="3002427"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政令宣導</a:t>
            </a:r>
          </a:p>
        </p:txBody>
      </p:sp>
      <p:sp>
        <p:nvSpPr>
          <p:cNvPr id="51" name="文字方塊 50">
            <a:extLst>
              <a:ext uri="{FF2B5EF4-FFF2-40B4-BE49-F238E27FC236}">
                <a16:creationId xmlns:a16="http://schemas.microsoft.com/office/drawing/2014/main" id="{75F33FB1-A74C-4720-8E80-FC0B8DFD9C85}"/>
              </a:ext>
            </a:extLst>
          </p:cNvPr>
          <p:cNvSpPr txBox="1"/>
          <p:nvPr/>
        </p:nvSpPr>
        <p:spPr>
          <a:xfrm>
            <a:off x="192776" y="1007835"/>
            <a:ext cx="11763871" cy="6306598"/>
          </a:xfrm>
          <a:prstGeom prst="rect">
            <a:avLst/>
          </a:prstGeom>
          <a:noFill/>
        </p:spPr>
        <p:txBody>
          <a:bodyPr wrap="square">
            <a:spAutoFit/>
          </a:bodyPr>
          <a:lstStyle/>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因應新興毒品</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依托咪酯</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含美托咪酯及異丙帕酯</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業於</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113</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年</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11</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月</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27</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日公告正式列為第二級毒品</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，並鑒於電子煙經常與大麻、依托咪酯等毒品或成癮物質成分混合使用，請各單位除加強校園對於新興毒品的識毒、拒毒之宣導，並於入班宣導時，加入電子煙恐含毒品</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如依托咪酯、大麻等</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或成癮物質成分之相關宣導資訊，學校如有發現學生有施用含毒品或成癮物質成分電子煙</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彈</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情形，應依「各級學校特定人員尿液篩檢及輔導作業要點」進行通報，並成立春暉小組進行輔導。</a:t>
            </a:r>
            <a:endPar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有關防制喪屍煙彈</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依托咪酯</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相關作為，請各單位配合辦理：</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6-1</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提升校園教育人員、家長及學生辨識依托咪酯能力</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，並加強其危害及相關法治教育宣導，同時運用仿真毒品教具及情境探討落實反毒入班宣導。</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6-2</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督請學校加強下課時間校園動態巡視（如死角），嚴加查察及防制電子煙進入校園，並強化與警政合作之校外熱點巡查機制。倘學校自行清查知悉學生涉毒情事，請確依教警合作緝毒溯源機制，杜絕藥頭進入校園，以維護學生安全健康。</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6-3</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學校發現學生疑似持有毒品</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煙彈</a:t>
            </a:r>
            <a:r>
              <a:rPr lang="en-US" altLang="zh-TW"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、製造或施用毒品之器具時</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，依照警政署「教育單位發現疑似毒品、製造或施用毒品之器具移請警察機關查處流程」相關規定，</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移請警察機關妥處</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p>
          <a:p>
            <a:pPr>
              <a:lnSpc>
                <a:spcPts val="3500"/>
              </a:lnSpc>
            </a:pP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6-4</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另因目前市售</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快速尿液篩檢試劑尚無法驗出依托咪酯等各類新興毒品</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，若針對尿篩個案有所疑慮，建請</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直接送尿液檢體至檢驗單位進行檢驗</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；另因依托咪酯類毒品現</a:t>
            </a:r>
            <a:r>
              <a:rPr lang="zh-TW" altLang="en-US" sz="1400" b="1" dirty="0">
                <a:solidFill>
                  <a:srgbClr val="FF0000"/>
                </a:solidFill>
                <a:effectLst>
                  <a:outerShdw blurRad="50800" dist="38100" dir="5400000" algn="t" rotWithShape="0">
                    <a:prstClr val="black">
                      <a:alpha val="20000"/>
                    </a:prstClr>
                  </a:outerShdw>
                </a:effectLst>
                <a:highlight>
                  <a:srgbClr val="FFFF00"/>
                </a:highlight>
                <a:latin typeface="微软雅黑" panose="020B0503020204020204" charset="-122"/>
                <a:ea typeface="微软雅黑" panose="020B0503020204020204" charset="-122"/>
                <a:cs typeface="+mj-cs"/>
              </a:rPr>
              <a:t>僅有針對毒品檢測之原物快速試劑</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，尚無針對施用者之尿液快篩試劑，爰本署為提升尿液篩檢量能，於</a:t>
            </a:r>
            <a:r>
              <a:rPr lang="en-US" altLang="zh-TW"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114</a:t>
            </a:r>
            <a:r>
              <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年度尿篩採購案加驗依托咪酯項目，並持續以行政協助方式委請法務部法醫研究所及調查局，以協助高級中等以下學校實施新興毒品尿液檢驗工作。</a:t>
            </a:r>
          </a:p>
          <a:p>
            <a:pPr>
              <a:lnSpc>
                <a:spcPts val="3500"/>
              </a:lnSpc>
            </a:pPr>
            <a:endParaRPr lang="zh-TW" altLang="en-US" sz="14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p:txBody>
      </p:sp>
    </p:spTree>
    <p:extLst>
      <p:ext uri="{BB962C8B-B14F-4D97-AF65-F5344CB8AC3E}">
        <p14:creationId xmlns:p14="http://schemas.microsoft.com/office/powerpoint/2010/main" val="7707182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6502400" cy="6858000"/>
            <a:chOff x="0" y="0"/>
            <a:chExt cx="6502400" cy="6858000"/>
          </a:xfrm>
        </p:grpSpPr>
        <p:sp>
          <p:nvSpPr>
            <p:cNvPr id="2" name="矩形 1"/>
            <p:cNvSpPr/>
            <p:nvPr/>
          </p:nvSpPr>
          <p:spPr>
            <a:xfrm>
              <a:off x="0" y="0"/>
              <a:ext cx="6492240" cy="6858000"/>
            </a:xfrm>
            <a:custGeom>
              <a:avLst/>
              <a:gdLst>
                <a:gd name="connsiteX0" fmla="*/ 0 w 6451600"/>
                <a:gd name="connsiteY0" fmla="*/ 0 h 6858000"/>
                <a:gd name="connsiteX1" fmla="*/ 6451600 w 6451600"/>
                <a:gd name="connsiteY1" fmla="*/ 0 h 6858000"/>
                <a:gd name="connsiteX2" fmla="*/ 6451600 w 6451600"/>
                <a:gd name="connsiteY2" fmla="*/ 6858000 h 6858000"/>
                <a:gd name="connsiteX3" fmla="*/ 0 w 6451600"/>
                <a:gd name="connsiteY3" fmla="*/ 6858000 h 6858000"/>
                <a:gd name="connsiteX4" fmla="*/ 0 w 6451600"/>
                <a:gd name="connsiteY4" fmla="*/ 0 h 6858000"/>
                <a:gd name="connsiteX0" fmla="*/ 0 w 6451600"/>
                <a:gd name="connsiteY0" fmla="*/ 0 h 6858000"/>
                <a:gd name="connsiteX1" fmla="*/ 6451600 w 6451600"/>
                <a:gd name="connsiteY1" fmla="*/ 0 h 6858000"/>
                <a:gd name="connsiteX2" fmla="*/ 5029200 w 6451600"/>
                <a:gd name="connsiteY2" fmla="*/ 6858000 h 6858000"/>
                <a:gd name="connsiteX3" fmla="*/ 0 w 6451600"/>
                <a:gd name="connsiteY3" fmla="*/ 6858000 h 6858000"/>
                <a:gd name="connsiteX4" fmla="*/ 0 w 6451600"/>
                <a:gd name="connsiteY4" fmla="*/ 0 h 6858000"/>
                <a:gd name="connsiteX0" fmla="*/ 0 w 6428963"/>
                <a:gd name="connsiteY0" fmla="*/ 0 h 6858000"/>
                <a:gd name="connsiteX1" fmla="*/ 6428963 w 6428963"/>
                <a:gd name="connsiteY1" fmla="*/ 0 h 6858000"/>
                <a:gd name="connsiteX2" fmla="*/ 5029200 w 6428963"/>
                <a:gd name="connsiteY2" fmla="*/ 6858000 h 6858000"/>
                <a:gd name="connsiteX3" fmla="*/ 0 w 6428963"/>
                <a:gd name="connsiteY3" fmla="*/ 6858000 h 6858000"/>
                <a:gd name="connsiteX4" fmla="*/ 0 w 642896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63" h="6858000">
                  <a:moveTo>
                    <a:pt x="0" y="0"/>
                  </a:moveTo>
                  <a:lnTo>
                    <a:pt x="6428963" y="0"/>
                  </a:lnTo>
                  <a:lnTo>
                    <a:pt x="5029200" y="6858000"/>
                  </a:lnTo>
                  <a:lnTo>
                    <a:pt x="0" y="6858000"/>
                  </a:lnTo>
                  <a:lnTo>
                    <a:pt x="0" y="0"/>
                  </a:lnTo>
                  <a:close/>
                </a:path>
              </a:pathLst>
            </a:cu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5066000" y="0"/>
              <a:ext cx="1436400" cy="6858000"/>
            </a:xfrm>
            <a:prstGeom prst="line">
              <a:avLst/>
            </a:prstGeom>
            <a:ln w="381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0" scaled="0"/>
                <a:tileRect/>
              </a:gradFill>
            </a:ln>
            <a:effectLst>
              <a:outerShdw blurRad="127000" dist="63500" dir="10800000" algn="r" rotWithShape="0">
                <a:schemeClr val="tx1">
                  <a:lumMod val="95000"/>
                  <a:lumOff val="5000"/>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693755" y="1978440"/>
            <a:ext cx="2606260" cy="2606260"/>
            <a:chOff x="1693755" y="1978440"/>
            <a:chExt cx="2606260" cy="2606260"/>
          </a:xfrm>
        </p:grpSpPr>
        <p:sp>
          <p:nvSpPr>
            <p:cNvPr id="5" name="椭圆 4"/>
            <p:cNvSpPr/>
            <p:nvPr/>
          </p:nvSpPr>
          <p:spPr>
            <a:xfrm>
              <a:off x="1693755" y="1978440"/>
              <a:ext cx="2606260" cy="2606260"/>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8" name="圆角矩形 7"/>
            <p:cNvSpPr/>
            <p:nvPr/>
          </p:nvSpPr>
          <p:spPr>
            <a:xfrm rot="2999996">
              <a:off x="3191187" y="2776793"/>
              <a:ext cx="67030" cy="62230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970201" y="2395330"/>
              <a:ext cx="53367" cy="88624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7943140" y="1200980"/>
            <a:ext cx="1842172" cy="3170099"/>
          </a:xfrm>
          <a:prstGeom prst="rect">
            <a:avLst/>
          </a:prstGeom>
          <a:noFill/>
          <a:effectLst>
            <a:outerShdw blurRad="50800" dist="38100" dir="8100000" algn="tr" rotWithShape="0">
              <a:prstClr val="black">
                <a:alpha val="40000"/>
              </a:prstClr>
            </a:outerShdw>
          </a:effectLst>
        </p:spPr>
        <p:txBody>
          <a:bodyPr wrap="none" rtlCol="0">
            <a:spAutoFit/>
          </a:bodyPr>
          <a:lstStyle/>
          <a:p>
            <a:pPr algn="ctr"/>
            <a:r>
              <a:rPr lang="en-US" altLang="zh-TW" sz="20000" dirty="0">
                <a:solidFill>
                  <a:srgbClr val="34618A"/>
                </a:solidFill>
                <a:latin typeface="Broadway" panose="04040905080B02020502" pitchFamily="82" charset="0"/>
              </a:rPr>
              <a:t>2</a:t>
            </a:r>
            <a:endParaRPr lang="zh-CN" altLang="en-US" sz="20000" dirty="0">
              <a:solidFill>
                <a:srgbClr val="34618A"/>
              </a:solidFill>
              <a:latin typeface="Broadway" panose="04040905080B02020502" pitchFamily="82" charset="0"/>
            </a:endParaRPr>
          </a:p>
        </p:txBody>
      </p:sp>
      <p:sp>
        <p:nvSpPr>
          <p:cNvPr id="21" name="KSO_Shape"/>
          <p:cNvSpPr>
            <a:spLocks/>
          </p:cNvSpPr>
          <p:nvPr/>
        </p:nvSpPr>
        <p:spPr bwMode="auto">
          <a:xfrm>
            <a:off x="3475913" y="120098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2" name="KSO_Shape"/>
          <p:cNvSpPr>
            <a:spLocks/>
          </p:cNvSpPr>
          <p:nvPr/>
        </p:nvSpPr>
        <p:spPr bwMode="auto">
          <a:xfrm>
            <a:off x="1475016" y="408167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27" name="组合 26"/>
          <p:cNvGrpSpPr/>
          <p:nvPr/>
        </p:nvGrpSpPr>
        <p:grpSpPr>
          <a:xfrm>
            <a:off x="3401582" y="3992600"/>
            <a:ext cx="1227639" cy="1227639"/>
            <a:chOff x="5863289" y="4794170"/>
            <a:chExt cx="1227639" cy="1227639"/>
          </a:xfrm>
        </p:grpSpPr>
        <p:sp>
          <p:nvSpPr>
            <p:cNvPr id="24" name="椭圆 23"/>
            <p:cNvSpPr/>
            <p:nvPr/>
          </p:nvSpPr>
          <p:spPr>
            <a:xfrm>
              <a:off x="5863289" y="4794170"/>
              <a:ext cx="1227639" cy="122763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25" name="圆角矩形 24"/>
            <p:cNvSpPr/>
            <p:nvPr/>
          </p:nvSpPr>
          <p:spPr>
            <a:xfrm rot="3180000">
              <a:off x="6347341" y="5332864"/>
              <a:ext cx="31573" cy="293125"/>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464539" y="4990540"/>
              <a:ext cx="25138" cy="41745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群組 2"/>
          <p:cNvGrpSpPr/>
          <p:nvPr/>
        </p:nvGrpSpPr>
        <p:grpSpPr>
          <a:xfrm>
            <a:off x="5784200" y="4371079"/>
            <a:ext cx="6156634" cy="1301520"/>
            <a:chOff x="5784200" y="4371079"/>
            <a:chExt cx="6156634" cy="1301520"/>
          </a:xfrm>
        </p:grpSpPr>
        <p:sp>
          <p:nvSpPr>
            <p:cNvPr id="18" name="流程图: 可选过程 29"/>
            <p:cNvSpPr/>
            <p:nvPr/>
          </p:nvSpPr>
          <p:spPr>
            <a:xfrm>
              <a:off x="5784200" y="4371079"/>
              <a:ext cx="5549298" cy="130152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56"/>
            <p:cNvGrpSpPr/>
            <p:nvPr/>
          </p:nvGrpSpPr>
          <p:grpSpPr>
            <a:xfrm>
              <a:off x="10751562" y="4444265"/>
              <a:ext cx="1189272" cy="1155602"/>
              <a:chOff x="5226535" y="2950887"/>
              <a:chExt cx="813241" cy="813241"/>
            </a:xfrm>
          </p:grpSpPr>
          <p:grpSp>
            <p:nvGrpSpPr>
              <p:cNvPr id="30" name="组合 57"/>
              <p:cNvGrpSpPr/>
              <p:nvPr/>
            </p:nvGrpSpPr>
            <p:grpSpPr>
              <a:xfrm>
                <a:off x="5226535" y="2950887"/>
                <a:ext cx="813241" cy="813241"/>
                <a:chOff x="4360074" y="1772731"/>
                <a:chExt cx="1055119" cy="1055119"/>
              </a:xfrm>
            </p:grpSpPr>
            <p:sp>
              <p:nvSpPr>
                <p:cNvPr id="32" name="椭圆 5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60"/>
                <p:cNvSpPr/>
                <p:nvPr/>
              </p:nvSpPr>
              <p:spPr>
                <a:xfrm>
                  <a:off x="4468269" y="1880926"/>
                  <a:ext cx="838729" cy="838729"/>
                </a:xfrm>
                <a:prstGeom prst="ellipse">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p:nvPr/>
            </p:nvSpPr>
            <p:spPr>
              <a:xfrm>
                <a:off x="5572063" y="3128412"/>
                <a:ext cx="122184" cy="458190"/>
              </a:xfrm>
              <a:custGeom>
                <a:avLst/>
                <a:gdLst>
                  <a:gd name="connsiteX0" fmla="*/ 68824 w 586846"/>
                  <a:gd name="connsiteY0" fmla="*/ 1723528 h 2207149"/>
                  <a:gd name="connsiteX1" fmla="*/ 229234 w 586846"/>
                  <a:gd name="connsiteY1" fmla="*/ 1999898 h 2207149"/>
                  <a:gd name="connsiteX2" fmla="*/ 395081 w 586846"/>
                  <a:gd name="connsiteY2" fmla="*/ 1968031 h 2207149"/>
                  <a:gd name="connsiteX3" fmla="*/ 530795 w 586846"/>
                  <a:gd name="connsiteY3" fmla="*/ 1725944 h 2207149"/>
                  <a:gd name="connsiteX4" fmla="*/ 306023 w 586846"/>
                  <a:gd name="connsiteY4" fmla="*/ 76465 h 2207149"/>
                  <a:gd name="connsiteX5" fmla="*/ 306023 w 586846"/>
                  <a:gd name="connsiteY5" fmla="*/ 1514740 h 2207149"/>
                  <a:gd name="connsiteX6" fmla="*/ 529167 w 586846"/>
                  <a:gd name="connsiteY6" fmla="*/ 1514740 h 2207149"/>
                  <a:gd name="connsiteX7" fmla="*/ 529167 w 586846"/>
                  <a:gd name="connsiteY7" fmla="*/ 155048 h 2207149"/>
                  <a:gd name="connsiteX8" fmla="*/ 450584 w 586846"/>
                  <a:gd name="connsiteY8" fmla="*/ 76465 h 2207149"/>
                  <a:gd name="connsiteX9" fmla="*/ 136262 w 586846"/>
                  <a:gd name="connsiteY9" fmla="*/ 76465 h 2207149"/>
                  <a:gd name="connsiteX10" fmla="*/ 57679 w 586846"/>
                  <a:gd name="connsiteY10" fmla="*/ 155048 h 2207149"/>
                  <a:gd name="connsiteX11" fmla="*/ 57679 w 586846"/>
                  <a:gd name="connsiteY11" fmla="*/ 1514740 h 2207149"/>
                  <a:gd name="connsiteX12" fmla="*/ 280823 w 586846"/>
                  <a:gd name="connsiteY12" fmla="*/ 1514740 h 2207149"/>
                  <a:gd name="connsiteX13" fmla="*/ 280823 w 586846"/>
                  <a:gd name="connsiteY13" fmla="*/ 76465 h 2207149"/>
                  <a:gd name="connsiteX14" fmla="*/ 97810 w 586846"/>
                  <a:gd name="connsiteY14" fmla="*/ 0 h 2207149"/>
                  <a:gd name="connsiteX15" fmla="*/ 489036 w 586846"/>
                  <a:gd name="connsiteY15" fmla="*/ 0 h 2207149"/>
                  <a:gd name="connsiteX16" fmla="*/ 586846 w 586846"/>
                  <a:gd name="connsiteY16" fmla="*/ 97810 h 2207149"/>
                  <a:gd name="connsiteX17" fmla="*/ 586846 w 586846"/>
                  <a:gd name="connsiteY17" fmla="*/ 1690953 h 2207149"/>
                  <a:gd name="connsiteX18" fmla="*/ 586517 w 586846"/>
                  <a:gd name="connsiteY18" fmla="*/ 1690953 h 2207149"/>
                  <a:gd name="connsiteX19" fmla="*/ 586514 w 586846"/>
                  <a:gd name="connsiteY19" fmla="*/ 1691828 h 2207149"/>
                  <a:gd name="connsiteX20" fmla="*/ 586823 w 586846"/>
                  <a:gd name="connsiteY20" fmla="*/ 1691829 h 2207149"/>
                  <a:gd name="connsiteX21" fmla="*/ 586812 w 586846"/>
                  <a:gd name="connsiteY21" fmla="*/ 1694880 h 2207149"/>
                  <a:gd name="connsiteX22" fmla="*/ 299633 w 586846"/>
                  <a:gd name="connsiteY22" fmla="*/ 2207149 h 2207149"/>
                  <a:gd name="connsiteX23" fmla="*/ 23 w 586846"/>
                  <a:gd name="connsiteY23" fmla="*/ 1690953 h 2207149"/>
                  <a:gd name="connsiteX24" fmla="*/ 0 w 586846"/>
                  <a:gd name="connsiteY24" fmla="*/ 1690953 h 2207149"/>
                  <a:gd name="connsiteX25" fmla="*/ 0 w 586846"/>
                  <a:gd name="connsiteY25" fmla="*/ 97810 h 2207149"/>
                  <a:gd name="connsiteX26" fmla="*/ 97810 w 586846"/>
                  <a:gd name="connsiteY26" fmla="*/ 0 h 220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846" h="2207149">
                    <a:moveTo>
                      <a:pt x="68824" y="1723528"/>
                    </a:moveTo>
                    <a:lnTo>
                      <a:pt x="229234" y="1999898"/>
                    </a:lnTo>
                    <a:lnTo>
                      <a:pt x="395081" y="1968031"/>
                    </a:lnTo>
                    <a:lnTo>
                      <a:pt x="530795" y="1725944"/>
                    </a:lnTo>
                    <a:close/>
                    <a:moveTo>
                      <a:pt x="306023" y="76465"/>
                    </a:moveTo>
                    <a:lnTo>
                      <a:pt x="306023" y="1514740"/>
                    </a:lnTo>
                    <a:lnTo>
                      <a:pt x="529167" y="1514740"/>
                    </a:lnTo>
                    <a:lnTo>
                      <a:pt x="529167" y="155048"/>
                    </a:lnTo>
                    <a:cubicBezTo>
                      <a:pt x="529167" y="111648"/>
                      <a:pt x="493984" y="76465"/>
                      <a:pt x="450584" y="76465"/>
                    </a:cubicBezTo>
                    <a:close/>
                    <a:moveTo>
                      <a:pt x="136262" y="76465"/>
                    </a:moveTo>
                    <a:cubicBezTo>
                      <a:pt x="92862" y="76465"/>
                      <a:pt x="57679" y="111648"/>
                      <a:pt x="57679" y="155048"/>
                    </a:cubicBezTo>
                    <a:lnTo>
                      <a:pt x="57679" y="1514740"/>
                    </a:lnTo>
                    <a:lnTo>
                      <a:pt x="280823" y="1514740"/>
                    </a:lnTo>
                    <a:lnTo>
                      <a:pt x="280823" y="76465"/>
                    </a:lnTo>
                    <a:close/>
                    <a:moveTo>
                      <a:pt x="97810" y="0"/>
                    </a:moveTo>
                    <a:lnTo>
                      <a:pt x="489036" y="0"/>
                    </a:lnTo>
                    <a:cubicBezTo>
                      <a:pt x="543055" y="0"/>
                      <a:pt x="586846" y="43791"/>
                      <a:pt x="586846" y="97810"/>
                    </a:cubicBezTo>
                    <a:lnTo>
                      <a:pt x="586846" y="1690953"/>
                    </a:lnTo>
                    <a:lnTo>
                      <a:pt x="586517" y="1690953"/>
                    </a:lnTo>
                    <a:lnTo>
                      <a:pt x="586514" y="1691828"/>
                    </a:lnTo>
                    <a:lnTo>
                      <a:pt x="586823" y="1691829"/>
                    </a:lnTo>
                    <a:lnTo>
                      <a:pt x="586812" y="1694880"/>
                    </a:lnTo>
                    <a:lnTo>
                      <a:pt x="299633" y="2207149"/>
                    </a:lnTo>
                    <a:lnTo>
                      <a:pt x="23" y="1690953"/>
                    </a:lnTo>
                    <a:lnTo>
                      <a:pt x="0" y="1690953"/>
                    </a:lnTo>
                    <a:lnTo>
                      <a:pt x="0" y="97810"/>
                    </a:lnTo>
                    <a:cubicBezTo>
                      <a:pt x="0" y="43791"/>
                      <a:pt x="43791" y="0"/>
                      <a:pt x="978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sp>
        <p:nvSpPr>
          <p:cNvPr id="28" name="文字方塊 27">
            <a:extLst>
              <a:ext uri="{FF2B5EF4-FFF2-40B4-BE49-F238E27FC236}">
                <a16:creationId xmlns:a16="http://schemas.microsoft.com/office/drawing/2014/main" id="{113278D1-81ED-4A92-B757-2750A4D1AC00}"/>
              </a:ext>
            </a:extLst>
          </p:cNvPr>
          <p:cNvSpPr txBox="1"/>
          <p:nvPr/>
        </p:nvSpPr>
        <p:spPr>
          <a:xfrm>
            <a:off x="6530200" y="4484095"/>
            <a:ext cx="3968045" cy="1075487"/>
          </a:xfrm>
          <a:prstGeom prst="rect">
            <a:avLst/>
          </a:prstGeom>
          <a:noFill/>
        </p:spPr>
        <p:txBody>
          <a:bodyPr wrap="square">
            <a:spAutoFit/>
          </a:bodyPr>
          <a:lstStyle/>
          <a:p>
            <a:pPr>
              <a:lnSpc>
                <a:spcPts val="4000"/>
              </a:lnSpc>
            </a:pPr>
            <a:r>
              <a:rPr lang="zh-TW" altLang="en-US" sz="2800" b="1" dirty="0">
                <a:solidFill>
                  <a:schemeClr val="bg1">
                    <a:lumMod val="50000"/>
                  </a:schemeClr>
                </a:solidFill>
                <a:latin typeface="微软雅黑" panose="020B0503020204020204" pitchFamily="34" charset="-122"/>
                <a:ea typeface="微软雅黑" panose="020B0503020204020204" pitchFamily="34" charset="-122"/>
              </a:rPr>
              <a:t>依托咪酯（</a:t>
            </a:r>
            <a:r>
              <a:rPr lang="en-US" altLang="zh-TW" sz="2800" b="1" dirty="0">
                <a:solidFill>
                  <a:schemeClr val="bg1">
                    <a:lumMod val="50000"/>
                  </a:schemeClr>
                </a:solidFill>
                <a:latin typeface="微软雅黑" panose="020B0503020204020204" pitchFamily="34" charset="-122"/>
                <a:ea typeface="微软雅黑" panose="020B0503020204020204" pitchFamily="34" charset="-122"/>
              </a:rPr>
              <a:t>Etomidate</a:t>
            </a:r>
            <a:r>
              <a:rPr lang="zh-TW" altLang="en-US" sz="2800" b="1" dirty="0">
                <a:solidFill>
                  <a:schemeClr val="bg1">
                    <a:lumMod val="50000"/>
                  </a:schemeClr>
                </a:solidFill>
                <a:latin typeface="微软雅黑" panose="020B0503020204020204" pitchFamily="34" charset="-122"/>
                <a:ea typeface="微软雅黑" panose="020B0503020204020204" pitchFamily="34" charset="-122"/>
              </a:rPr>
              <a:t>）</a:t>
            </a:r>
            <a:endParaRPr lang="en-US" altLang="zh-TW" sz="2800" b="1" dirty="0">
              <a:solidFill>
                <a:schemeClr val="bg1">
                  <a:lumMod val="50000"/>
                </a:schemeClr>
              </a:solidFill>
              <a:latin typeface="微软雅黑" panose="020B0503020204020204" pitchFamily="34" charset="-122"/>
              <a:ea typeface="微软雅黑" panose="020B0503020204020204" pitchFamily="34" charset="-122"/>
            </a:endParaRPr>
          </a:p>
          <a:p>
            <a:pPr>
              <a:lnSpc>
                <a:spcPts val="4000"/>
              </a:lnSpc>
            </a:pPr>
            <a:r>
              <a:rPr lang="zh-TW" altLang="en-US" sz="2800" b="1" dirty="0">
                <a:solidFill>
                  <a:schemeClr val="bg1">
                    <a:lumMod val="50000"/>
                  </a:schemeClr>
                </a:solidFill>
                <a:latin typeface="微软雅黑" panose="020B0503020204020204" pitchFamily="34" charset="-122"/>
                <a:ea typeface="微软雅黑" panose="020B0503020204020204" pitchFamily="34" charset="-122"/>
              </a:rPr>
              <a:t>是甚麼 </a:t>
            </a:r>
            <a:r>
              <a:rPr lang="en-US" altLang="zh-TW" sz="2800" b="1"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44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06552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5892" y="-160159"/>
            <a:ext cx="8938707"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）是甚麼 </a:t>
            </a:r>
            <a:r>
              <a:rPr lang="en-US" altLang="zh-TW" sz="4400" b="1" dirty="0">
                <a:solidFill>
                  <a:schemeClr val="bg1"/>
                </a:solidFill>
              </a:rPr>
              <a:t>?</a:t>
            </a:r>
            <a:endParaRPr lang="zh-TW" altLang="en-US" sz="4400" b="1" dirty="0">
              <a:solidFill>
                <a:schemeClr val="bg1"/>
              </a:solidFill>
            </a:endParaRPr>
          </a:p>
        </p:txBody>
      </p:sp>
      <p:sp>
        <p:nvSpPr>
          <p:cNvPr id="51" name="文字方塊 50">
            <a:extLst>
              <a:ext uri="{FF2B5EF4-FFF2-40B4-BE49-F238E27FC236}">
                <a16:creationId xmlns:a16="http://schemas.microsoft.com/office/drawing/2014/main" id="{75F33FB1-A74C-4720-8E80-FC0B8DFD9C85}"/>
              </a:ext>
            </a:extLst>
          </p:cNvPr>
          <p:cNvSpPr txBox="1"/>
          <p:nvPr/>
        </p:nvSpPr>
        <p:spPr>
          <a:xfrm>
            <a:off x="319662" y="1168853"/>
            <a:ext cx="11424682" cy="5451685"/>
          </a:xfrm>
          <a:prstGeom prst="rect">
            <a:avLst/>
          </a:prstGeom>
          <a:noFill/>
        </p:spPr>
        <p:txBody>
          <a:bodyPr wrap="square">
            <a:spAutoFit/>
          </a:bodyPr>
          <a:lstStyle/>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◆使用定義：</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依托咪酯是一種醫療用超短效靜脈麻醉劑，需由專業醫師控制 </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劑量使用。</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◆濫用形式：</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近年被非法添加於電子煙油中，俗稱「</a:t>
            </a:r>
            <a:r>
              <a:rPr lang="zh-TW" altLang="en-US" sz="28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喪屍煙彈</a:t>
            </a: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」的新興毒品。</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◆健康風險：</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●大量使用會導致意識混亂、昏迷、肌肉抽搐，甚至無法站立， </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類似「殭屍」狀態。</a:t>
            </a: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a:t>
            </a:r>
            <a:r>
              <a:rPr lang="zh-TW" altLang="en-US" sz="28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抑制呼吸中樞</a:t>
            </a: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，與酒精等中樞抑制劑併用，可能引發呼吸衰 </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竭、昏迷等致命症狀。</a:t>
            </a: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●具腎上腺毒性，可能導致脫水、噁心、低血糖等症狀，嚴重 </a:t>
            </a:r>
            <a:endParaRPr lang="en-US" altLang="zh-TW"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ts val="3500"/>
              </a:lnSpc>
            </a:pP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                 者可能出現</a:t>
            </a:r>
            <a:r>
              <a:rPr lang="zh-TW" altLang="en-US" sz="28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休克危及生命</a:t>
            </a:r>
            <a:r>
              <a:rPr lang="zh-TW" altLang="en-US" sz="28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p>
        </p:txBody>
      </p:sp>
    </p:spTree>
    <p:extLst>
      <p:ext uri="{BB962C8B-B14F-4D97-AF65-F5344CB8AC3E}">
        <p14:creationId xmlns:p14="http://schemas.microsoft.com/office/powerpoint/2010/main" val="183845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5892" y="-160159"/>
            <a:ext cx="8938707"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）是甚麼 </a:t>
            </a:r>
            <a:r>
              <a:rPr lang="en-US" altLang="zh-TW" sz="4400" b="1" dirty="0">
                <a:solidFill>
                  <a:schemeClr val="bg1"/>
                </a:solidFill>
              </a:rPr>
              <a:t>?</a:t>
            </a:r>
            <a:endParaRPr lang="zh-TW" altLang="en-US" sz="4400" b="1" dirty="0">
              <a:solidFill>
                <a:schemeClr val="bg1"/>
              </a:solidFill>
            </a:endParaRPr>
          </a:p>
        </p:txBody>
      </p:sp>
      <p:pic>
        <p:nvPicPr>
          <p:cNvPr id="7" name="圖片 6">
            <a:extLst>
              <a:ext uri="{FF2B5EF4-FFF2-40B4-BE49-F238E27FC236}">
                <a16:creationId xmlns:a16="http://schemas.microsoft.com/office/drawing/2014/main" id="{C88964B1-418C-4A7E-A515-D408B58970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4949" y="1040446"/>
            <a:ext cx="9338447" cy="5838825"/>
          </a:xfrm>
          <a:prstGeom prst="rect">
            <a:avLst/>
          </a:prstGeom>
          <a:ln>
            <a:noFill/>
          </a:ln>
          <a:effectLst>
            <a:softEdge rad="112500"/>
          </a:effectLst>
        </p:spPr>
      </p:pic>
    </p:spTree>
    <p:extLst>
      <p:ext uri="{BB962C8B-B14F-4D97-AF65-F5344CB8AC3E}">
        <p14:creationId xmlns:p14="http://schemas.microsoft.com/office/powerpoint/2010/main" val="28248807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285230" y="-87651"/>
            <a:ext cx="10060941" cy="1302795"/>
          </a:xfrm>
        </p:spPr>
        <p:txBody>
          <a:bodyPr anchor="b">
            <a:norm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）相關法規</a:t>
            </a:r>
          </a:p>
        </p:txBody>
      </p:sp>
      <p:sp>
        <p:nvSpPr>
          <p:cNvPr id="51" name="文字方塊 50">
            <a:extLst>
              <a:ext uri="{FF2B5EF4-FFF2-40B4-BE49-F238E27FC236}">
                <a16:creationId xmlns:a16="http://schemas.microsoft.com/office/drawing/2014/main" id="{75F33FB1-A74C-4720-8E80-FC0B8DFD9C85}"/>
              </a:ext>
            </a:extLst>
          </p:cNvPr>
          <p:cNvSpPr txBox="1"/>
          <p:nvPr/>
        </p:nvSpPr>
        <p:spPr>
          <a:xfrm>
            <a:off x="425729" y="1381881"/>
            <a:ext cx="11424680" cy="4678204"/>
          </a:xfrm>
          <a:prstGeom prst="rect">
            <a:avLst/>
          </a:prstGeom>
          <a:noFill/>
        </p:spPr>
        <p:txBody>
          <a:bodyPr wrap="square">
            <a:spAutoFit/>
          </a:bodyPr>
          <a:lstStyle/>
          <a:p>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法律列管歷程</a:t>
            </a:r>
          </a:p>
          <a:p>
            <a:pPr>
              <a:buFont typeface="Arial" panose="020B0604020202020204" pitchFamily="34" charset="0"/>
              <a:buChar char="•"/>
            </a:pP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2024</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a:t>
            </a:r>
            <a:r>
              <a:rPr lang="en-US" altLang="zh-TW"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月</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：依托咪酯被列為</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第三級毒品</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endPar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buFont typeface="Arial" panose="020B0604020202020204" pitchFamily="34" charset="0"/>
              <a:buChar char="•"/>
            </a:pP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2024</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a:t>
            </a:r>
            <a:r>
              <a:rPr lang="en-US" altLang="zh-TW"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11</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月</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：因濫用情形嚴重，升級為</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a:t>
            </a:r>
            <a:endPar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buFont typeface="Arial" panose="020B0604020202020204" pitchFamily="34" charset="0"/>
              <a:buChar char="•"/>
            </a:pP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法務部次長表示，依托咪酯通常以</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類菸品方式施用</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，且經常</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透過網路平台等</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方式販賣，因此已協調司法警察機關還有衛福部，加強網路巡邏跟查緝，並請國健署針對菸害防制法部分，加強查緝電子煙，從源頭壓制。</a:t>
            </a:r>
            <a:endPar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gn="l"/>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根據毒品危害防制條例，</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施用</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第二級毒品者，處</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3</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年以下有期徒刑；</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持有</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第二級毒品者，處</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年以下有期徒刑、拘役或新台幣</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萬元以下罰金；持有第二級毒品</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純質淨重</a:t>
            </a:r>
            <a:r>
              <a:rPr lang="en-US" altLang="zh-TW"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20</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公克以上者</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，處</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個月以上</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年以下有期徒刑，得併科</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70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a:t>
            </a:r>
          </a:p>
          <a:p>
            <a:pPr algn="l"/>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另外，</a:t>
            </a:r>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製造、運輸、販賣</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第二級毒品者，處無期徒刑或</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年以上有期徒刑，得併科</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1500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a:t>
            </a:r>
            <a:r>
              <a:rPr lang="zh-TW" altLang="en-US" sz="2000" b="1" dirty="0">
                <a:solidFill>
                  <a:srgbClr val="FF00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意圖販賣而持有</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第二級毒品者，處</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年以上有期徒刑，得併科</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500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萬元以下罰金；以強暴、脅迫、欺瞞或其他非法之方法使人施用第二級毒品者，處無期徒刑或</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7</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年以上有期徒刑，得併科新台幣</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700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a:t>
            </a:r>
          </a:p>
          <a:p>
            <a:pPr algn="l"/>
            <a:r>
              <a:rPr lang="zh-TW" altLang="en-US" sz="20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轉讓</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第二級毒品者，處</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6</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個月以上</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5</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年以下有期徒刑，得併科</a:t>
            </a:r>
            <a:r>
              <a:rPr lang="en-US" altLang="zh-TW"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70</a:t>
            </a:r>
            <a:r>
              <a:rPr lang="zh-TW" altLang="en-US" sz="20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萬元以下罰金。</a:t>
            </a:r>
          </a:p>
          <a:p>
            <a:pPr>
              <a:buFont typeface="Arial" panose="020B0604020202020204" pitchFamily="34" charset="0"/>
              <a:buChar char="•"/>
            </a:pPr>
            <a:endParaRPr lang="zh-TW" altLang="en-US" dirty="0"/>
          </a:p>
        </p:txBody>
      </p:sp>
    </p:spTree>
    <p:extLst>
      <p:ext uri="{BB962C8B-B14F-4D97-AF65-F5344CB8AC3E}">
        <p14:creationId xmlns:p14="http://schemas.microsoft.com/office/powerpoint/2010/main" val="2201294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285230" y="-87651"/>
            <a:ext cx="10060941" cy="1302795"/>
          </a:xfrm>
        </p:spPr>
        <p:txBody>
          <a:bodyPr anchor="b">
            <a:norm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）相關法規</a:t>
            </a:r>
          </a:p>
        </p:txBody>
      </p:sp>
      <p:pic>
        <p:nvPicPr>
          <p:cNvPr id="4" name="圖片 3">
            <a:extLst>
              <a:ext uri="{FF2B5EF4-FFF2-40B4-BE49-F238E27FC236}">
                <a16:creationId xmlns:a16="http://schemas.microsoft.com/office/drawing/2014/main" id="{C265A3DA-33CB-4381-80D8-660A237AB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8597" y="1313320"/>
            <a:ext cx="4218917" cy="5443987"/>
          </a:xfrm>
          <a:prstGeom prst="rect">
            <a:avLst/>
          </a:prstGeom>
        </p:spPr>
      </p:pic>
      <p:pic>
        <p:nvPicPr>
          <p:cNvPr id="7" name="圖片 6">
            <a:extLst>
              <a:ext uri="{FF2B5EF4-FFF2-40B4-BE49-F238E27FC236}">
                <a16:creationId xmlns:a16="http://schemas.microsoft.com/office/drawing/2014/main" id="{B36195D7-AFAB-4895-A25E-E146E66110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7003" y="1261501"/>
            <a:ext cx="3871754" cy="5473860"/>
          </a:xfrm>
          <a:prstGeom prst="rect">
            <a:avLst/>
          </a:prstGeom>
        </p:spPr>
      </p:pic>
    </p:spTree>
    <p:extLst>
      <p:ext uri="{BB962C8B-B14F-4D97-AF65-F5344CB8AC3E}">
        <p14:creationId xmlns:p14="http://schemas.microsoft.com/office/powerpoint/2010/main" val="21245325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6502400" cy="6858000"/>
            <a:chOff x="0" y="0"/>
            <a:chExt cx="6502400" cy="6858000"/>
          </a:xfrm>
        </p:grpSpPr>
        <p:sp>
          <p:nvSpPr>
            <p:cNvPr id="2" name="矩形 1"/>
            <p:cNvSpPr/>
            <p:nvPr/>
          </p:nvSpPr>
          <p:spPr>
            <a:xfrm>
              <a:off x="0" y="0"/>
              <a:ext cx="6492240" cy="6858000"/>
            </a:xfrm>
            <a:custGeom>
              <a:avLst/>
              <a:gdLst>
                <a:gd name="connsiteX0" fmla="*/ 0 w 6451600"/>
                <a:gd name="connsiteY0" fmla="*/ 0 h 6858000"/>
                <a:gd name="connsiteX1" fmla="*/ 6451600 w 6451600"/>
                <a:gd name="connsiteY1" fmla="*/ 0 h 6858000"/>
                <a:gd name="connsiteX2" fmla="*/ 6451600 w 6451600"/>
                <a:gd name="connsiteY2" fmla="*/ 6858000 h 6858000"/>
                <a:gd name="connsiteX3" fmla="*/ 0 w 6451600"/>
                <a:gd name="connsiteY3" fmla="*/ 6858000 h 6858000"/>
                <a:gd name="connsiteX4" fmla="*/ 0 w 6451600"/>
                <a:gd name="connsiteY4" fmla="*/ 0 h 6858000"/>
                <a:gd name="connsiteX0" fmla="*/ 0 w 6451600"/>
                <a:gd name="connsiteY0" fmla="*/ 0 h 6858000"/>
                <a:gd name="connsiteX1" fmla="*/ 6451600 w 6451600"/>
                <a:gd name="connsiteY1" fmla="*/ 0 h 6858000"/>
                <a:gd name="connsiteX2" fmla="*/ 5029200 w 6451600"/>
                <a:gd name="connsiteY2" fmla="*/ 6858000 h 6858000"/>
                <a:gd name="connsiteX3" fmla="*/ 0 w 6451600"/>
                <a:gd name="connsiteY3" fmla="*/ 6858000 h 6858000"/>
                <a:gd name="connsiteX4" fmla="*/ 0 w 6451600"/>
                <a:gd name="connsiteY4" fmla="*/ 0 h 6858000"/>
                <a:gd name="connsiteX0" fmla="*/ 0 w 6428963"/>
                <a:gd name="connsiteY0" fmla="*/ 0 h 6858000"/>
                <a:gd name="connsiteX1" fmla="*/ 6428963 w 6428963"/>
                <a:gd name="connsiteY1" fmla="*/ 0 h 6858000"/>
                <a:gd name="connsiteX2" fmla="*/ 5029200 w 6428963"/>
                <a:gd name="connsiteY2" fmla="*/ 6858000 h 6858000"/>
                <a:gd name="connsiteX3" fmla="*/ 0 w 6428963"/>
                <a:gd name="connsiteY3" fmla="*/ 6858000 h 6858000"/>
                <a:gd name="connsiteX4" fmla="*/ 0 w 642896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63" h="6858000">
                  <a:moveTo>
                    <a:pt x="0" y="0"/>
                  </a:moveTo>
                  <a:lnTo>
                    <a:pt x="6428963" y="0"/>
                  </a:lnTo>
                  <a:lnTo>
                    <a:pt x="5029200" y="6858000"/>
                  </a:lnTo>
                  <a:lnTo>
                    <a:pt x="0" y="6858000"/>
                  </a:lnTo>
                  <a:lnTo>
                    <a:pt x="0" y="0"/>
                  </a:lnTo>
                  <a:close/>
                </a:path>
              </a:pathLst>
            </a:cu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5066000" y="0"/>
              <a:ext cx="1436400" cy="6858000"/>
            </a:xfrm>
            <a:prstGeom prst="line">
              <a:avLst/>
            </a:prstGeom>
            <a:ln w="381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0" scaled="0"/>
                <a:tileRect/>
              </a:gradFill>
            </a:ln>
            <a:effectLst>
              <a:outerShdw blurRad="127000" dist="63500" dir="10800000" algn="r" rotWithShape="0">
                <a:schemeClr val="tx1">
                  <a:lumMod val="95000"/>
                  <a:lumOff val="5000"/>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693755" y="1978440"/>
            <a:ext cx="2606260" cy="2606260"/>
            <a:chOff x="1693755" y="1978440"/>
            <a:chExt cx="2606260" cy="2606260"/>
          </a:xfrm>
        </p:grpSpPr>
        <p:sp>
          <p:nvSpPr>
            <p:cNvPr id="5" name="椭圆 4"/>
            <p:cNvSpPr/>
            <p:nvPr/>
          </p:nvSpPr>
          <p:spPr>
            <a:xfrm>
              <a:off x="1693755" y="1978440"/>
              <a:ext cx="2606260" cy="2606260"/>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8" name="圆角矩形 7"/>
            <p:cNvSpPr/>
            <p:nvPr/>
          </p:nvSpPr>
          <p:spPr>
            <a:xfrm rot="2999996">
              <a:off x="3191187" y="2776793"/>
              <a:ext cx="67030" cy="62230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970201" y="2395330"/>
              <a:ext cx="53367" cy="88624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7943140" y="1200980"/>
            <a:ext cx="1842172" cy="3170099"/>
          </a:xfrm>
          <a:prstGeom prst="rect">
            <a:avLst/>
          </a:prstGeom>
          <a:noFill/>
          <a:effectLst>
            <a:outerShdw blurRad="50800" dist="38100" dir="8100000" algn="tr" rotWithShape="0">
              <a:prstClr val="black">
                <a:alpha val="40000"/>
              </a:prstClr>
            </a:outerShdw>
          </a:effectLst>
        </p:spPr>
        <p:txBody>
          <a:bodyPr wrap="none" rtlCol="0">
            <a:spAutoFit/>
          </a:bodyPr>
          <a:lstStyle/>
          <a:p>
            <a:pPr algn="ctr"/>
            <a:r>
              <a:rPr lang="en-US" altLang="zh-TW" sz="20000" dirty="0">
                <a:solidFill>
                  <a:srgbClr val="34618A"/>
                </a:solidFill>
                <a:latin typeface="Broadway" panose="04040905080B02020502" pitchFamily="82" charset="0"/>
              </a:rPr>
              <a:t>3</a:t>
            </a:r>
            <a:endParaRPr lang="zh-CN" altLang="en-US" sz="20000" dirty="0">
              <a:solidFill>
                <a:srgbClr val="34618A"/>
              </a:solidFill>
              <a:latin typeface="Broadway" panose="04040905080B02020502" pitchFamily="82" charset="0"/>
            </a:endParaRPr>
          </a:p>
        </p:txBody>
      </p:sp>
      <p:sp>
        <p:nvSpPr>
          <p:cNvPr id="21" name="KSO_Shape"/>
          <p:cNvSpPr>
            <a:spLocks/>
          </p:cNvSpPr>
          <p:nvPr/>
        </p:nvSpPr>
        <p:spPr bwMode="auto">
          <a:xfrm>
            <a:off x="3475913" y="120098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2" name="KSO_Shape"/>
          <p:cNvSpPr>
            <a:spLocks/>
          </p:cNvSpPr>
          <p:nvPr/>
        </p:nvSpPr>
        <p:spPr bwMode="auto">
          <a:xfrm>
            <a:off x="1475016" y="408167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27" name="组合 26"/>
          <p:cNvGrpSpPr/>
          <p:nvPr/>
        </p:nvGrpSpPr>
        <p:grpSpPr>
          <a:xfrm>
            <a:off x="3401582" y="3992600"/>
            <a:ext cx="1227639" cy="1227639"/>
            <a:chOff x="5863289" y="4794170"/>
            <a:chExt cx="1227639" cy="1227639"/>
          </a:xfrm>
        </p:grpSpPr>
        <p:sp>
          <p:nvSpPr>
            <p:cNvPr id="24" name="椭圆 23"/>
            <p:cNvSpPr/>
            <p:nvPr/>
          </p:nvSpPr>
          <p:spPr>
            <a:xfrm>
              <a:off x="5863289" y="4794170"/>
              <a:ext cx="1227639" cy="122763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25" name="圆角矩形 24"/>
            <p:cNvSpPr/>
            <p:nvPr/>
          </p:nvSpPr>
          <p:spPr>
            <a:xfrm rot="3180000">
              <a:off x="6347341" y="5332864"/>
              <a:ext cx="31573" cy="293125"/>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464539" y="4990540"/>
              <a:ext cx="25138" cy="41745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群組 9"/>
          <p:cNvGrpSpPr/>
          <p:nvPr/>
        </p:nvGrpSpPr>
        <p:grpSpPr>
          <a:xfrm>
            <a:off x="5784200" y="4371079"/>
            <a:ext cx="6062379" cy="1301520"/>
            <a:chOff x="5784200" y="4371079"/>
            <a:chExt cx="6062379" cy="1301520"/>
          </a:xfrm>
        </p:grpSpPr>
        <p:sp>
          <p:nvSpPr>
            <p:cNvPr id="18" name="流程图: 可选过程 29"/>
            <p:cNvSpPr/>
            <p:nvPr/>
          </p:nvSpPr>
          <p:spPr>
            <a:xfrm>
              <a:off x="5784200" y="4371079"/>
              <a:ext cx="5549298" cy="1301520"/>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3175">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effectLst>
              <a:outerShdw blurRad="50800" dist="762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6000" b="1" dirty="0">
                  <a:solidFill>
                    <a:schemeClr val="bg1">
                      <a:lumMod val="50000"/>
                    </a:schemeClr>
                  </a:solidFill>
                  <a:latin typeface="微软雅黑" panose="020B0503020204020204" pitchFamily="34" charset="-122"/>
                  <a:ea typeface="微软雅黑" panose="020B0503020204020204" pitchFamily="34" charset="-122"/>
                </a:rPr>
                <a:t>新聞案例</a:t>
              </a:r>
              <a:endParaRPr lang="zh-CN" altLang="en-US" sz="6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61"/>
            <p:cNvGrpSpPr/>
            <p:nvPr/>
          </p:nvGrpSpPr>
          <p:grpSpPr>
            <a:xfrm>
              <a:off x="10820416" y="4495916"/>
              <a:ext cx="1026163" cy="1038610"/>
              <a:chOff x="5782641" y="1372255"/>
              <a:chExt cx="813241" cy="813241"/>
            </a:xfrm>
          </p:grpSpPr>
          <p:grpSp>
            <p:nvGrpSpPr>
              <p:cNvPr id="28" name="组合 62"/>
              <p:cNvGrpSpPr/>
              <p:nvPr/>
            </p:nvGrpSpPr>
            <p:grpSpPr>
              <a:xfrm>
                <a:off x="5782641" y="1372255"/>
                <a:ext cx="813241" cy="813241"/>
                <a:chOff x="4360074" y="1772731"/>
                <a:chExt cx="1055119" cy="1055119"/>
              </a:xfrm>
            </p:grpSpPr>
            <p:sp>
              <p:nvSpPr>
                <p:cNvPr id="3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spTree>
    <p:extLst>
      <p:ext uri="{BB962C8B-B14F-4D97-AF65-F5344CB8AC3E}">
        <p14:creationId xmlns:p14="http://schemas.microsoft.com/office/powerpoint/2010/main" val="42589291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34999" y="70820"/>
            <a:ext cx="8689341"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）相關報導</a:t>
            </a:r>
          </a:p>
        </p:txBody>
      </p:sp>
      <p:pic>
        <p:nvPicPr>
          <p:cNvPr id="5" name="圖片 4">
            <a:extLst>
              <a:ext uri="{FF2B5EF4-FFF2-40B4-BE49-F238E27FC236}">
                <a16:creationId xmlns:a16="http://schemas.microsoft.com/office/drawing/2014/main" id="{60CD7173-D592-464F-B515-96BE0BB840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628" y="1636215"/>
            <a:ext cx="4548223" cy="4014019"/>
          </a:xfrm>
          <a:prstGeom prst="rect">
            <a:avLst/>
          </a:prstGeom>
        </p:spPr>
      </p:pic>
      <p:pic>
        <p:nvPicPr>
          <p:cNvPr id="10" name="圖片 9">
            <a:extLst>
              <a:ext uri="{FF2B5EF4-FFF2-40B4-BE49-F238E27FC236}">
                <a16:creationId xmlns:a16="http://schemas.microsoft.com/office/drawing/2014/main" id="{3B8052FF-6D8B-40F4-A903-DCD2556FFA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4976" y="1525068"/>
            <a:ext cx="2724474" cy="5354203"/>
          </a:xfrm>
          <a:prstGeom prst="rect">
            <a:avLst/>
          </a:prstGeom>
        </p:spPr>
      </p:pic>
      <p:pic>
        <p:nvPicPr>
          <p:cNvPr id="57" name="圖片 56">
            <a:extLst>
              <a:ext uri="{FF2B5EF4-FFF2-40B4-BE49-F238E27FC236}">
                <a16:creationId xmlns:a16="http://schemas.microsoft.com/office/drawing/2014/main" id="{011ED11C-1604-421A-A8F7-0C49BC8788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03728" y="1585590"/>
            <a:ext cx="3105696" cy="4763568"/>
          </a:xfrm>
          <a:prstGeom prst="rect">
            <a:avLst/>
          </a:prstGeom>
        </p:spPr>
      </p:pic>
    </p:spTree>
    <p:extLst>
      <p:ext uri="{BB962C8B-B14F-4D97-AF65-F5344CB8AC3E}">
        <p14:creationId xmlns:p14="http://schemas.microsoft.com/office/powerpoint/2010/main" val="2441809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34999" y="70820"/>
            <a:ext cx="8689341"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）相關報導</a:t>
            </a:r>
          </a:p>
        </p:txBody>
      </p:sp>
      <p:pic>
        <p:nvPicPr>
          <p:cNvPr id="4" name="圖片 3">
            <a:extLst>
              <a:ext uri="{FF2B5EF4-FFF2-40B4-BE49-F238E27FC236}">
                <a16:creationId xmlns:a16="http://schemas.microsoft.com/office/drawing/2014/main" id="{18F98BE4-CAB9-49EC-A93F-888B9080BD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4744" y="1275932"/>
            <a:ext cx="3964836" cy="2841843"/>
          </a:xfrm>
          <a:prstGeom prst="rect">
            <a:avLst/>
          </a:prstGeom>
        </p:spPr>
      </p:pic>
      <p:pic>
        <p:nvPicPr>
          <p:cNvPr id="8" name="圖片 7">
            <a:extLst>
              <a:ext uri="{FF2B5EF4-FFF2-40B4-BE49-F238E27FC236}">
                <a16:creationId xmlns:a16="http://schemas.microsoft.com/office/drawing/2014/main" id="{016001B1-7B5E-48C1-9798-E958E62F37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4744" y="4179887"/>
            <a:ext cx="3964836" cy="2600831"/>
          </a:xfrm>
          <a:prstGeom prst="rect">
            <a:avLst/>
          </a:prstGeom>
        </p:spPr>
      </p:pic>
      <p:pic>
        <p:nvPicPr>
          <p:cNvPr id="11" name="圖片 10">
            <a:extLst>
              <a:ext uri="{FF2B5EF4-FFF2-40B4-BE49-F238E27FC236}">
                <a16:creationId xmlns:a16="http://schemas.microsoft.com/office/drawing/2014/main" id="{27AB05E7-40FB-40CE-926A-8A549F4D07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02291" y="1528364"/>
            <a:ext cx="3150110" cy="4395153"/>
          </a:xfrm>
          <a:prstGeom prst="rect">
            <a:avLst/>
          </a:prstGeom>
        </p:spPr>
      </p:pic>
      <p:pic>
        <p:nvPicPr>
          <p:cNvPr id="13" name="圖片 12">
            <a:extLst>
              <a:ext uri="{FF2B5EF4-FFF2-40B4-BE49-F238E27FC236}">
                <a16:creationId xmlns:a16="http://schemas.microsoft.com/office/drawing/2014/main" id="{FF1C23D0-235F-4878-8D98-A7A0F6A91F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2672" y="1556130"/>
            <a:ext cx="3063133" cy="4367387"/>
          </a:xfrm>
          <a:prstGeom prst="rect">
            <a:avLst/>
          </a:prstGeom>
        </p:spPr>
      </p:pic>
    </p:spTree>
    <p:extLst>
      <p:ext uri="{BB962C8B-B14F-4D97-AF65-F5344CB8AC3E}">
        <p14:creationId xmlns:p14="http://schemas.microsoft.com/office/powerpoint/2010/main" val="4140925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34999" y="70820"/>
            <a:ext cx="8689341"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）相關報導</a:t>
            </a:r>
          </a:p>
        </p:txBody>
      </p:sp>
      <p:pic>
        <p:nvPicPr>
          <p:cNvPr id="4" name="圖片 3">
            <a:extLst>
              <a:ext uri="{FF2B5EF4-FFF2-40B4-BE49-F238E27FC236}">
                <a16:creationId xmlns:a16="http://schemas.microsoft.com/office/drawing/2014/main" id="{AD6DBC73-8C76-4478-9F86-0519F1C578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4624" y="1361925"/>
            <a:ext cx="2578514" cy="5104539"/>
          </a:xfrm>
          <a:prstGeom prst="rect">
            <a:avLst/>
          </a:prstGeom>
        </p:spPr>
      </p:pic>
      <p:pic>
        <p:nvPicPr>
          <p:cNvPr id="8" name="圖片 7">
            <a:extLst>
              <a:ext uri="{FF2B5EF4-FFF2-40B4-BE49-F238E27FC236}">
                <a16:creationId xmlns:a16="http://schemas.microsoft.com/office/drawing/2014/main" id="{F521C1F8-430B-4C11-835B-022AF626FE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3005" y="1393022"/>
            <a:ext cx="2367134" cy="5123073"/>
          </a:xfrm>
          <a:prstGeom prst="rect">
            <a:avLst/>
          </a:prstGeom>
        </p:spPr>
      </p:pic>
      <p:pic>
        <p:nvPicPr>
          <p:cNvPr id="5" name="圖片 4">
            <a:extLst>
              <a:ext uri="{FF2B5EF4-FFF2-40B4-BE49-F238E27FC236}">
                <a16:creationId xmlns:a16="http://schemas.microsoft.com/office/drawing/2014/main" id="{4A9FE930-9402-401B-9163-05841D8C5D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95563" y="1375111"/>
            <a:ext cx="2367134" cy="5123074"/>
          </a:xfrm>
          <a:prstGeom prst="rect">
            <a:avLst/>
          </a:prstGeom>
        </p:spPr>
      </p:pic>
    </p:spTree>
    <p:extLst>
      <p:ext uri="{BB962C8B-B14F-4D97-AF65-F5344CB8AC3E}">
        <p14:creationId xmlns:p14="http://schemas.microsoft.com/office/powerpoint/2010/main" val="2803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042916"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634999" y="70820"/>
            <a:ext cx="8689341" cy="1143000"/>
          </a:xfrm>
        </p:spPr>
        <p:txBody>
          <a:bodyPr anchor="b">
            <a:no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）相關報導</a:t>
            </a:r>
          </a:p>
        </p:txBody>
      </p:sp>
      <p:pic>
        <p:nvPicPr>
          <p:cNvPr id="4" name="圖片 3">
            <a:extLst>
              <a:ext uri="{FF2B5EF4-FFF2-40B4-BE49-F238E27FC236}">
                <a16:creationId xmlns:a16="http://schemas.microsoft.com/office/drawing/2014/main" id="{AAF11577-65EA-4931-9E1E-C36667553607}"/>
              </a:ext>
            </a:extLst>
          </p:cNvPr>
          <p:cNvPicPr>
            <a:picLocks noChangeAspect="1"/>
          </p:cNvPicPr>
          <p:nvPr/>
        </p:nvPicPr>
        <p:blipFill rotWithShape="1">
          <a:blip r:embed="rId5">
            <a:extLst>
              <a:ext uri="{28A0092B-C50C-407E-A947-70E740481C1C}">
                <a14:useLocalDpi xmlns:a14="http://schemas.microsoft.com/office/drawing/2010/main" val="0"/>
              </a:ext>
            </a:extLst>
          </a:blip>
          <a:srcRect l="3457" t="5958" r="2761" b="6454"/>
          <a:stretch/>
        </p:blipFill>
        <p:spPr>
          <a:xfrm>
            <a:off x="1528594" y="4036896"/>
            <a:ext cx="4796318" cy="2662940"/>
          </a:xfrm>
          <a:prstGeom prst="rect">
            <a:avLst/>
          </a:prstGeom>
        </p:spPr>
      </p:pic>
      <p:pic>
        <p:nvPicPr>
          <p:cNvPr id="7" name="圖片 6">
            <a:extLst>
              <a:ext uri="{FF2B5EF4-FFF2-40B4-BE49-F238E27FC236}">
                <a16:creationId xmlns:a16="http://schemas.microsoft.com/office/drawing/2014/main" id="{D753F638-D339-4D92-BF65-7D59CDE16A04}"/>
              </a:ext>
            </a:extLst>
          </p:cNvPr>
          <p:cNvPicPr>
            <a:picLocks noChangeAspect="1"/>
          </p:cNvPicPr>
          <p:nvPr/>
        </p:nvPicPr>
        <p:blipFill rotWithShape="1">
          <a:blip r:embed="rId6">
            <a:extLst>
              <a:ext uri="{28A0092B-C50C-407E-A947-70E740481C1C}">
                <a14:useLocalDpi xmlns:a14="http://schemas.microsoft.com/office/drawing/2010/main" val="0"/>
              </a:ext>
            </a:extLst>
          </a:blip>
          <a:srcRect l="2448" t="1346" r="2057" b="986"/>
          <a:stretch/>
        </p:blipFill>
        <p:spPr>
          <a:xfrm>
            <a:off x="474701" y="1355137"/>
            <a:ext cx="4287798" cy="2477779"/>
          </a:xfrm>
          <a:prstGeom prst="rect">
            <a:avLst/>
          </a:prstGeom>
        </p:spPr>
      </p:pic>
      <p:pic>
        <p:nvPicPr>
          <p:cNvPr id="9" name="圖片 8">
            <a:extLst>
              <a:ext uri="{FF2B5EF4-FFF2-40B4-BE49-F238E27FC236}">
                <a16:creationId xmlns:a16="http://schemas.microsoft.com/office/drawing/2014/main" id="{8FCB2F53-7BEA-4426-B19A-E231B04865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87065" y="1306795"/>
            <a:ext cx="3904511" cy="2606067"/>
          </a:xfrm>
          <a:prstGeom prst="rect">
            <a:avLst/>
          </a:prstGeom>
        </p:spPr>
      </p:pic>
      <p:sp>
        <p:nvSpPr>
          <p:cNvPr id="46" name="文字方塊 45">
            <a:extLst>
              <a:ext uri="{FF2B5EF4-FFF2-40B4-BE49-F238E27FC236}">
                <a16:creationId xmlns:a16="http://schemas.microsoft.com/office/drawing/2014/main" id="{C5115F87-5756-4D41-84A5-53D21F1E0BE8}"/>
              </a:ext>
            </a:extLst>
          </p:cNvPr>
          <p:cNvSpPr txBox="1"/>
          <p:nvPr/>
        </p:nvSpPr>
        <p:spPr>
          <a:xfrm>
            <a:off x="6883980" y="5807204"/>
            <a:ext cx="4558281" cy="738664"/>
          </a:xfrm>
          <a:prstGeom prst="rect">
            <a:avLst/>
          </a:prstGeom>
          <a:noFill/>
        </p:spPr>
        <p:txBody>
          <a:bodyPr wrap="square">
            <a:spAutoFit/>
          </a:bodyPr>
          <a:lstStyle/>
          <a:p>
            <a:r>
              <a:rPr lang="zh-TW" altLang="en-US" dirty="0">
                <a:solidFill>
                  <a:schemeClr val="bg1"/>
                </a:solidFill>
                <a:hlinkClick r:id="rId8">
                  <a:extLst>
                    <a:ext uri="{A12FA001-AC4F-418D-AE19-62706E023703}">
                      <ahyp:hlinkClr xmlns:ahyp="http://schemas.microsoft.com/office/drawing/2018/hyperlinkcolor" val="tx"/>
                    </a:ext>
                  </a:extLst>
                </a:hlinkClick>
              </a:rPr>
              <a:t>https://reurl.cc/W0G4XD</a:t>
            </a:r>
            <a:endParaRPr lang="en-US" altLang="zh-TW" dirty="0">
              <a:solidFill>
                <a:schemeClr val="bg1"/>
              </a:solidFill>
            </a:endParaRPr>
          </a:p>
          <a:p>
            <a:r>
              <a:rPr lang="en-US" altLang="zh-TW" sz="1200" b="1" i="0" dirty="0">
                <a:solidFill>
                  <a:srgbClr val="F1F1F1"/>
                </a:solidFill>
                <a:effectLst/>
                <a:latin typeface="Roboto" panose="02000000000000000000" pitchFamily="2" charset="0"/>
              </a:rPr>
              <a:t>【</a:t>
            </a:r>
            <a:r>
              <a:rPr lang="zh-TW" altLang="en-US" sz="1200" b="1" i="0" dirty="0">
                <a:solidFill>
                  <a:srgbClr val="F1F1F1"/>
                </a:solidFill>
                <a:effectLst/>
                <a:latin typeface="Roboto" panose="02000000000000000000" pitchFamily="2" charset="0"/>
              </a:rPr>
              <a:t>民視異言堂</a:t>
            </a:r>
            <a:r>
              <a:rPr lang="en-US" altLang="zh-TW" sz="1200" b="1" i="0" dirty="0">
                <a:solidFill>
                  <a:srgbClr val="F1F1F1"/>
                </a:solidFill>
                <a:effectLst/>
                <a:latin typeface="Roboto" panose="02000000000000000000" pitchFamily="2" charset="0"/>
              </a:rPr>
              <a:t>】</a:t>
            </a:r>
            <a:r>
              <a:rPr lang="zh-TW" altLang="en-US" sz="1200" b="1" i="0" dirty="0">
                <a:solidFill>
                  <a:srgbClr val="F1F1F1"/>
                </a:solidFill>
                <a:effectLst/>
                <a:latin typeface="Roboto" panose="02000000000000000000" pitchFamily="2" charset="0"/>
              </a:rPr>
              <a:t>最快跳級新興毒品「依托咪酯」釀多起毒駕死傷案件 被害家屬泣訴”毒品會亡國”</a:t>
            </a:r>
            <a:r>
              <a:rPr lang="en-US" altLang="zh-TW" sz="1200" b="1" i="0" dirty="0">
                <a:solidFill>
                  <a:srgbClr val="F1F1F1"/>
                </a:solidFill>
                <a:effectLst/>
                <a:latin typeface="Roboto" panose="02000000000000000000" pitchFamily="2" charset="0"/>
              </a:rPr>
              <a:t>15</a:t>
            </a:r>
            <a:r>
              <a:rPr lang="zh-TW" altLang="en-US" sz="1200" b="1" i="0" dirty="0">
                <a:solidFill>
                  <a:srgbClr val="F1F1F1"/>
                </a:solidFill>
                <a:effectLst/>
                <a:latin typeface="Roboto" panose="02000000000000000000" pitchFamily="2" charset="0"/>
              </a:rPr>
              <a:t>分</a:t>
            </a:r>
            <a:r>
              <a:rPr lang="en-US" altLang="zh-TW" sz="1200" b="1" i="0" dirty="0">
                <a:solidFill>
                  <a:srgbClr val="F1F1F1"/>
                </a:solidFill>
                <a:effectLst/>
                <a:latin typeface="Roboto" panose="02000000000000000000" pitchFamily="2" charset="0"/>
              </a:rPr>
              <a:t>54</a:t>
            </a:r>
            <a:r>
              <a:rPr lang="zh-TW" altLang="en-US" sz="1200" b="1" i="0" dirty="0">
                <a:solidFill>
                  <a:srgbClr val="F1F1F1"/>
                </a:solidFill>
                <a:effectLst/>
                <a:latin typeface="Roboto" panose="02000000000000000000" pitchFamily="2" charset="0"/>
              </a:rPr>
              <a:t>秒</a:t>
            </a:r>
          </a:p>
        </p:txBody>
      </p:sp>
      <p:sp>
        <p:nvSpPr>
          <p:cNvPr id="48" name="文字方塊 47">
            <a:extLst>
              <a:ext uri="{FF2B5EF4-FFF2-40B4-BE49-F238E27FC236}">
                <a16:creationId xmlns:a16="http://schemas.microsoft.com/office/drawing/2014/main" id="{41BE55A1-3078-4102-9CAD-7D4231B55E2B}"/>
              </a:ext>
            </a:extLst>
          </p:cNvPr>
          <p:cNvSpPr txBox="1"/>
          <p:nvPr/>
        </p:nvSpPr>
        <p:spPr>
          <a:xfrm>
            <a:off x="6859389" y="5119298"/>
            <a:ext cx="4558281" cy="738664"/>
          </a:xfrm>
          <a:prstGeom prst="rect">
            <a:avLst/>
          </a:prstGeom>
          <a:noFill/>
        </p:spPr>
        <p:txBody>
          <a:bodyPr wrap="square">
            <a:spAutoFit/>
          </a:bodyPr>
          <a:lstStyle/>
          <a:p>
            <a:r>
              <a:rPr lang="en-US" altLang="zh-TW" dirty="0">
                <a:solidFill>
                  <a:schemeClr val="bg1"/>
                </a:solidFill>
                <a:hlinkClick r:id="rId9">
                  <a:extLst>
                    <a:ext uri="{A12FA001-AC4F-418D-AE19-62706E023703}">
                      <ahyp:hlinkClr xmlns:ahyp="http://schemas.microsoft.com/office/drawing/2018/hyperlinkcolor" val="tx"/>
                    </a:ext>
                  </a:extLst>
                </a:hlinkClick>
              </a:rPr>
              <a:t>https://reurl.cc/eMD5yL</a:t>
            </a:r>
            <a:endParaRPr lang="en-US" altLang="zh-TW" dirty="0">
              <a:solidFill>
                <a:schemeClr val="bg1"/>
              </a:solidFill>
            </a:endParaRPr>
          </a:p>
          <a:p>
            <a:r>
              <a:rPr lang="en-US" altLang="zh-TW" sz="1200" b="1" i="0" dirty="0">
                <a:solidFill>
                  <a:srgbClr val="F1F1F1"/>
                </a:solidFill>
                <a:effectLst/>
                <a:latin typeface="Roboto" panose="02000000000000000000" pitchFamily="2" charset="0"/>
              </a:rPr>
              <a:t>【</a:t>
            </a:r>
            <a:r>
              <a:rPr lang="zh-TW" altLang="en-US" sz="1200" b="1" i="0" dirty="0">
                <a:solidFill>
                  <a:srgbClr val="F1F1F1"/>
                </a:solidFill>
                <a:effectLst/>
                <a:latin typeface="Roboto" panose="02000000000000000000" pitchFamily="2" charset="0"/>
              </a:rPr>
              <a:t>民視異言堂</a:t>
            </a:r>
            <a:r>
              <a:rPr lang="en-US" altLang="zh-TW" sz="1200" b="1" i="0" dirty="0">
                <a:solidFill>
                  <a:srgbClr val="F1F1F1"/>
                </a:solidFill>
                <a:effectLst/>
                <a:latin typeface="Roboto" panose="02000000000000000000" pitchFamily="2" charset="0"/>
              </a:rPr>
              <a:t>】</a:t>
            </a:r>
            <a:r>
              <a:rPr lang="zh-TW" altLang="en-US" sz="1200" b="1" i="0" dirty="0">
                <a:solidFill>
                  <a:srgbClr val="F1F1F1"/>
                </a:solidFill>
                <a:effectLst/>
                <a:latin typeface="Roboto" panose="02000000000000000000" pitchFamily="2" charset="0"/>
              </a:rPr>
              <a:t>昔運毒集團要角揭走私手法 新興毒品氾濫 社群媒體淪為毒品交易平台</a:t>
            </a:r>
            <a:r>
              <a:rPr lang="en-US" altLang="zh-TW" sz="1200" b="1" i="0" dirty="0">
                <a:solidFill>
                  <a:srgbClr val="F1F1F1"/>
                </a:solidFill>
                <a:effectLst/>
                <a:latin typeface="Roboto" panose="02000000000000000000" pitchFamily="2" charset="0"/>
              </a:rPr>
              <a:t>14</a:t>
            </a:r>
            <a:r>
              <a:rPr lang="zh-TW" altLang="en-US" sz="1200" b="1" i="0" dirty="0">
                <a:solidFill>
                  <a:srgbClr val="F1F1F1"/>
                </a:solidFill>
                <a:effectLst/>
                <a:latin typeface="Roboto" panose="02000000000000000000" pitchFamily="2" charset="0"/>
              </a:rPr>
              <a:t>分</a:t>
            </a:r>
            <a:r>
              <a:rPr lang="en-US" altLang="zh-TW" sz="1200" b="1" i="0" dirty="0">
                <a:solidFill>
                  <a:srgbClr val="F1F1F1"/>
                </a:solidFill>
                <a:effectLst/>
                <a:latin typeface="Roboto" panose="02000000000000000000" pitchFamily="2" charset="0"/>
              </a:rPr>
              <a:t>45</a:t>
            </a:r>
            <a:r>
              <a:rPr lang="zh-TW" altLang="en-US" sz="1200" b="1" i="0" dirty="0">
                <a:solidFill>
                  <a:srgbClr val="F1F1F1"/>
                </a:solidFill>
                <a:effectLst/>
                <a:latin typeface="Roboto" panose="02000000000000000000" pitchFamily="2" charset="0"/>
              </a:rPr>
              <a:t>秒</a:t>
            </a:r>
          </a:p>
        </p:txBody>
      </p:sp>
      <p:sp>
        <p:nvSpPr>
          <p:cNvPr id="50" name="文字方塊 49">
            <a:extLst>
              <a:ext uri="{FF2B5EF4-FFF2-40B4-BE49-F238E27FC236}">
                <a16:creationId xmlns:a16="http://schemas.microsoft.com/office/drawing/2014/main" id="{8D3C0159-0E7E-4A5F-9C92-3ED205C52C38}"/>
              </a:ext>
            </a:extLst>
          </p:cNvPr>
          <p:cNvSpPr txBox="1"/>
          <p:nvPr/>
        </p:nvSpPr>
        <p:spPr>
          <a:xfrm>
            <a:off x="6883980" y="4520197"/>
            <a:ext cx="4273877" cy="738664"/>
          </a:xfrm>
          <a:prstGeom prst="rect">
            <a:avLst/>
          </a:prstGeom>
          <a:noFill/>
        </p:spPr>
        <p:txBody>
          <a:bodyPr wrap="square">
            <a:spAutoFit/>
          </a:bodyPr>
          <a:lstStyle/>
          <a:p>
            <a:r>
              <a:rPr lang="en-US" altLang="zh-TW" dirty="0">
                <a:solidFill>
                  <a:schemeClr val="bg1"/>
                </a:solidFill>
                <a:hlinkClick r:id="rId10">
                  <a:extLst>
                    <a:ext uri="{A12FA001-AC4F-418D-AE19-62706E023703}">
                      <ahyp:hlinkClr xmlns:ahyp="http://schemas.microsoft.com/office/drawing/2018/hyperlinkcolor" val="tx"/>
                    </a:ext>
                  </a:extLst>
                </a:hlinkClick>
              </a:rPr>
              <a:t>https://reurl.cc/GnAkjA</a:t>
            </a:r>
            <a:endParaRPr lang="en-US" altLang="zh-TW" dirty="0">
              <a:solidFill>
                <a:schemeClr val="bg1"/>
              </a:solidFill>
            </a:endParaRPr>
          </a:p>
          <a:p>
            <a:r>
              <a:rPr lang="zh-TW" altLang="en-US" sz="1200" b="1" dirty="0">
                <a:solidFill>
                  <a:schemeClr val="bg1"/>
                </a:solidFill>
              </a:rPr>
              <a:t>東森新聞</a:t>
            </a:r>
            <a:r>
              <a:rPr lang="en-US" altLang="zh-TW" sz="1200" b="1" dirty="0">
                <a:solidFill>
                  <a:schemeClr val="bg1"/>
                </a:solidFill>
              </a:rPr>
              <a:t>-</a:t>
            </a:r>
            <a:r>
              <a:rPr lang="zh-TW" altLang="en-US" sz="1200" b="1" i="0" dirty="0">
                <a:solidFill>
                  <a:schemeClr val="bg1"/>
                </a:solidFill>
                <a:effectLst/>
                <a:latin typeface="Roboto" panose="02000000000000000000" pitchFamily="2" charset="0"/>
              </a:rPr>
              <a:t>喪屍煙彈氾濫「半公開販售」成青年入門首選？！</a:t>
            </a:r>
            <a:r>
              <a:rPr lang="en-US" altLang="zh-TW" sz="1200" b="1" i="0" dirty="0">
                <a:solidFill>
                  <a:schemeClr val="bg1"/>
                </a:solidFill>
                <a:effectLst/>
                <a:latin typeface="Roboto" panose="02000000000000000000" pitchFamily="2" charset="0"/>
              </a:rPr>
              <a:t>12</a:t>
            </a:r>
            <a:r>
              <a:rPr lang="zh-TW" altLang="en-US" sz="1200" b="1" i="0" dirty="0">
                <a:solidFill>
                  <a:schemeClr val="bg1"/>
                </a:solidFill>
                <a:effectLst/>
                <a:latin typeface="Roboto" panose="02000000000000000000" pitchFamily="2" charset="0"/>
              </a:rPr>
              <a:t>分</a:t>
            </a:r>
            <a:r>
              <a:rPr lang="en-US" altLang="zh-TW" sz="1200" b="1" i="0" dirty="0">
                <a:solidFill>
                  <a:schemeClr val="bg1"/>
                </a:solidFill>
                <a:effectLst/>
                <a:latin typeface="Roboto" panose="02000000000000000000" pitchFamily="2" charset="0"/>
              </a:rPr>
              <a:t>59</a:t>
            </a:r>
            <a:r>
              <a:rPr lang="zh-TW" altLang="en-US" sz="1200" b="1" i="0" dirty="0">
                <a:solidFill>
                  <a:schemeClr val="bg1"/>
                </a:solidFill>
                <a:effectLst/>
                <a:latin typeface="Roboto" panose="02000000000000000000" pitchFamily="2" charset="0"/>
              </a:rPr>
              <a:t>秒</a:t>
            </a:r>
          </a:p>
        </p:txBody>
      </p:sp>
      <p:sp>
        <p:nvSpPr>
          <p:cNvPr id="52" name="文字方塊 51">
            <a:extLst>
              <a:ext uri="{FF2B5EF4-FFF2-40B4-BE49-F238E27FC236}">
                <a16:creationId xmlns:a16="http://schemas.microsoft.com/office/drawing/2014/main" id="{F9F771A9-C298-47D2-867D-DC1F43837D07}"/>
              </a:ext>
            </a:extLst>
          </p:cNvPr>
          <p:cNvSpPr txBox="1"/>
          <p:nvPr/>
        </p:nvSpPr>
        <p:spPr>
          <a:xfrm>
            <a:off x="6883980" y="3974974"/>
            <a:ext cx="4542596" cy="553998"/>
          </a:xfrm>
          <a:prstGeom prst="rect">
            <a:avLst/>
          </a:prstGeom>
          <a:noFill/>
        </p:spPr>
        <p:txBody>
          <a:bodyPr wrap="square">
            <a:spAutoFit/>
          </a:bodyPr>
          <a:lstStyle/>
          <a:p>
            <a:r>
              <a:rPr lang="zh-TW" altLang="en-US" dirty="0">
                <a:solidFill>
                  <a:schemeClr val="bg1"/>
                </a:solidFill>
                <a:hlinkClick r:id="rId11">
                  <a:extLst>
                    <a:ext uri="{A12FA001-AC4F-418D-AE19-62706E023703}">
                      <ahyp:hlinkClr xmlns:ahyp="http://schemas.microsoft.com/office/drawing/2018/hyperlinkcolor" val="tx"/>
                    </a:ext>
                  </a:extLst>
                </a:hlinkClick>
              </a:rPr>
              <a:t>https://reurl.cc/knX599</a:t>
            </a:r>
            <a:endParaRPr lang="en-US" altLang="zh-TW" dirty="0">
              <a:solidFill>
                <a:schemeClr val="bg1"/>
              </a:solidFill>
            </a:endParaRPr>
          </a:p>
          <a:p>
            <a:r>
              <a:rPr lang="zh-TW" altLang="en-US" sz="1200" b="1" dirty="0">
                <a:solidFill>
                  <a:schemeClr val="bg1"/>
                </a:solidFill>
              </a:rPr>
              <a:t>志祺七七</a:t>
            </a:r>
            <a:r>
              <a:rPr lang="en-US" altLang="zh-TW" sz="1200" b="1" dirty="0">
                <a:solidFill>
                  <a:schemeClr val="bg1"/>
                </a:solidFill>
              </a:rPr>
              <a:t>-</a:t>
            </a:r>
            <a:r>
              <a:rPr lang="zh-TW" altLang="en-US" sz="1200" b="1" i="0" dirty="0">
                <a:solidFill>
                  <a:schemeClr val="bg1"/>
                </a:solidFill>
                <a:effectLst/>
                <a:latin typeface="Roboto" panose="02000000000000000000" pitchFamily="2" charset="0"/>
              </a:rPr>
              <a:t>號稱「平價版海洛因」的 </a:t>
            </a:r>
            <a:r>
              <a:rPr lang="zh-TW" altLang="en-US" sz="1200" b="1" i="0" dirty="0">
                <a:solidFill>
                  <a:schemeClr val="bg1"/>
                </a:solidFill>
                <a:effectLst/>
                <a:latin typeface="Roboto" panose="02000000000000000000" pitchFamily="2" charset="0"/>
                <a:hlinkClick r:id="rId12">
                  <a:extLst>
                    <a:ext uri="{A12FA001-AC4F-418D-AE19-62706E023703}">
                      <ahyp:hlinkClr xmlns:ahyp="http://schemas.microsoft.com/office/drawing/2018/hyperlinkcolor" val="tx"/>
                    </a:ext>
                  </a:extLst>
                </a:hlinkClick>
              </a:rPr>
              <a:t>喪屍菸彈</a:t>
            </a:r>
            <a:r>
              <a:rPr lang="zh-TW" altLang="en-US" sz="1200" b="1" i="0" dirty="0">
                <a:solidFill>
                  <a:schemeClr val="bg1"/>
                </a:solidFill>
                <a:effectLst/>
                <a:latin typeface="Roboto" panose="02000000000000000000" pitchFamily="2" charset="0"/>
              </a:rPr>
              <a:t> 是什麼？</a:t>
            </a:r>
            <a:r>
              <a:rPr lang="en-US" altLang="zh-TW" sz="1200" b="1" i="0" dirty="0">
                <a:solidFill>
                  <a:schemeClr val="bg1"/>
                </a:solidFill>
                <a:effectLst/>
                <a:latin typeface="Roboto" panose="02000000000000000000" pitchFamily="2" charset="0"/>
              </a:rPr>
              <a:t>11</a:t>
            </a:r>
            <a:r>
              <a:rPr lang="zh-TW" altLang="en-US" sz="1200" b="1" i="0" dirty="0">
                <a:solidFill>
                  <a:schemeClr val="bg1"/>
                </a:solidFill>
                <a:effectLst/>
                <a:latin typeface="Roboto" panose="02000000000000000000" pitchFamily="2" charset="0"/>
              </a:rPr>
              <a:t>分</a:t>
            </a:r>
            <a:r>
              <a:rPr lang="en-US" altLang="zh-TW" sz="1200" b="1" i="0" dirty="0">
                <a:solidFill>
                  <a:schemeClr val="bg1"/>
                </a:solidFill>
                <a:effectLst/>
                <a:latin typeface="Roboto" panose="02000000000000000000" pitchFamily="2" charset="0"/>
              </a:rPr>
              <a:t>55</a:t>
            </a:r>
            <a:r>
              <a:rPr lang="zh-TW" altLang="en-US" sz="1200" b="1" i="0" dirty="0">
                <a:solidFill>
                  <a:schemeClr val="bg1"/>
                </a:solidFill>
                <a:effectLst/>
                <a:latin typeface="Roboto" panose="02000000000000000000" pitchFamily="2" charset="0"/>
              </a:rPr>
              <a:t>秒</a:t>
            </a:r>
          </a:p>
        </p:txBody>
      </p:sp>
    </p:spTree>
    <p:extLst>
      <p:ext uri="{BB962C8B-B14F-4D97-AF65-F5344CB8AC3E}">
        <p14:creationId xmlns:p14="http://schemas.microsoft.com/office/powerpoint/2010/main" val="10752063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A759DEDC-A152-474D-92AE-E3DF2CAF5788}"/>
              </a:ext>
            </a:extLst>
          </p:cNvPr>
          <p:cNvSpPr/>
          <p:nvPr/>
        </p:nvSpPr>
        <p:spPr>
          <a:xfrm>
            <a:off x="0" y="70820"/>
            <a:ext cx="12276138" cy="7018163"/>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43" name="组合 42"/>
          <p:cNvGrpSpPr/>
          <p:nvPr/>
        </p:nvGrpSpPr>
        <p:grpSpPr>
          <a:xfrm>
            <a:off x="-1" y="1277256"/>
            <a:ext cx="12192001" cy="5873839"/>
            <a:chOff x="0" y="-1"/>
            <a:chExt cx="12192001" cy="5873839"/>
          </a:xfrm>
        </p:grpSpPr>
        <p:sp>
          <p:nvSpPr>
            <p:cNvPr id="2" name="矩形 1"/>
            <p:cNvSpPr/>
            <p:nvPr/>
          </p:nvSpPr>
          <p:spPr>
            <a:xfrm>
              <a:off x="1" y="-1"/>
              <a:ext cx="12192000" cy="5602015"/>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7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90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54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7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1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445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0000"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1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349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84504"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61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1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886576"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52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15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791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1426577" y="5238838"/>
              <a:ext cx="635000" cy="635000"/>
            </a:xfrm>
            <a:prstGeom prst="ellipse">
              <a:avLst/>
            </a:pr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12061578" y="5300950"/>
              <a:ext cx="130423" cy="510776"/>
            </a:xfrm>
            <a:custGeom>
              <a:avLst/>
              <a:gdLst>
                <a:gd name="connsiteX0" fmla="*/ 130423 w 130423"/>
                <a:gd name="connsiteY0" fmla="*/ 0 h 510776"/>
                <a:gd name="connsiteX1" fmla="*/ 130423 w 130423"/>
                <a:gd name="connsiteY1" fmla="*/ 510776 h 510776"/>
                <a:gd name="connsiteX2" fmla="*/ 92994 w 130423"/>
                <a:gd name="connsiteY2" fmla="*/ 479895 h 510776"/>
                <a:gd name="connsiteX3" fmla="*/ 0 w 130423"/>
                <a:gd name="connsiteY3" fmla="*/ 255388 h 510776"/>
                <a:gd name="connsiteX4" fmla="*/ 92994 w 130423"/>
                <a:gd name="connsiteY4" fmla="*/ 30882 h 51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23" h="510776">
                  <a:moveTo>
                    <a:pt x="130423" y="0"/>
                  </a:moveTo>
                  <a:lnTo>
                    <a:pt x="130423" y="510776"/>
                  </a:lnTo>
                  <a:lnTo>
                    <a:pt x="92994" y="479895"/>
                  </a:lnTo>
                  <a:cubicBezTo>
                    <a:pt x="35538" y="422438"/>
                    <a:pt x="0" y="343063"/>
                    <a:pt x="0" y="255388"/>
                  </a:cubicBezTo>
                  <a:cubicBezTo>
                    <a:pt x="0" y="167713"/>
                    <a:pt x="35538" y="88338"/>
                    <a:pt x="92994" y="30882"/>
                  </a:cubicBezTo>
                  <a:close/>
                </a:path>
              </a:pathLst>
            </a:custGeom>
            <a:solidFill>
              <a:srgbClr val="34618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0" y="0"/>
            <a:ext cx="12192000" cy="1418654"/>
          </a:xfrm>
          <a:prstGeom prst="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562759" y="-1127762"/>
            <a:ext cx="813241" cy="813241"/>
            <a:chOff x="4360074" y="1772731"/>
            <a:chExt cx="1055119" cy="1055119"/>
          </a:xfrm>
        </p:grpSpPr>
        <p:sp>
          <p:nvSpPr>
            <p:cNvPr id="54" name="椭圆 53"/>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468269" y="1880926"/>
              <a:ext cx="838729" cy="838729"/>
            </a:xfrm>
            <a:prstGeom prst="ellipse">
              <a:avLst/>
            </a:prstGeom>
            <a:solidFill>
              <a:srgbClr val="00A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KSO_Shape"/>
            <p:cNvSpPr/>
            <p:nvPr/>
          </p:nvSpPr>
          <p:spPr>
            <a:xfrm>
              <a:off x="4706213" y="2012226"/>
              <a:ext cx="362840" cy="571402"/>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62" name="组合 61"/>
          <p:cNvGrpSpPr/>
          <p:nvPr/>
        </p:nvGrpSpPr>
        <p:grpSpPr>
          <a:xfrm>
            <a:off x="13023421" y="-1237605"/>
            <a:ext cx="813241" cy="813241"/>
            <a:chOff x="5782641" y="1372255"/>
            <a:chExt cx="813241" cy="813241"/>
          </a:xfrm>
        </p:grpSpPr>
        <p:grpSp>
          <p:nvGrpSpPr>
            <p:cNvPr id="63" name="组合 62"/>
            <p:cNvGrpSpPr/>
            <p:nvPr/>
          </p:nvGrpSpPr>
          <p:grpSpPr>
            <a:xfrm>
              <a:off x="5782641" y="1372255"/>
              <a:ext cx="813241" cy="813241"/>
              <a:chOff x="4360074" y="1772731"/>
              <a:chExt cx="1055119" cy="1055119"/>
            </a:xfrm>
          </p:grpSpPr>
          <p:sp>
            <p:nvSpPr>
              <p:cNvPr id="65" name="椭圆 64"/>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4468269" y="1880926"/>
                <a:ext cx="838729" cy="838729"/>
              </a:xfrm>
              <a:prstGeom prst="ellipse">
                <a:avLst/>
              </a:prstGeom>
              <a:solidFill>
                <a:srgbClr val="FEC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a:xfrm>
              <a:off x="6117149" y="1543728"/>
              <a:ext cx="144224" cy="470294"/>
            </a:xfrm>
            <a:custGeom>
              <a:avLst/>
              <a:gdLst>
                <a:gd name="connsiteX0" fmla="*/ 859915 w 2448000"/>
                <a:gd name="connsiteY0" fmla="*/ 7024914 h 8003471"/>
                <a:gd name="connsiteX1" fmla="*/ 1588085 w 2448000"/>
                <a:gd name="connsiteY1" fmla="*/ 7024914 h 8003471"/>
                <a:gd name="connsiteX2" fmla="*/ 1588085 w 2448000"/>
                <a:gd name="connsiteY2" fmla="*/ 7699680 h 8003471"/>
                <a:gd name="connsiteX3" fmla="*/ 859915 w 2448000"/>
                <a:gd name="connsiteY3" fmla="*/ 8003471 h 8003471"/>
                <a:gd name="connsiteX4" fmla="*/ 0 w 2448000"/>
                <a:gd name="connsiteY4" fmla="*/ 6062134 h 8003471"/>
                <a:gd name="connsiteX5" fmla="*/ 2448000 w 2448000"/>
                <a:gd name="connsiteY5" fmla="*/ 6062134 h 8003471"/>
                <a:gd name="connsiteX6" fmla="*/ 2014384 w 2448000"/>
                <a:gd name="connsiteY6" fmla="*/ 6867677 h 8003471"/>
                <a:gd name="connsiteX7" fmla="*/ 433616 w 2448000"/>
                <a:gd name="connsiteY7" fmla="*/ 6867677 h 8003471"/>
                <a:gd name="connsiteX8" fmla="*/ 18000 w 2448000"/>
                <a:gd name="connsiteY8" fmla="*/ 941010 h 8003471"/>
                <a:gd name="connsiteX9" fmla="*/ 2430000 w 2448000"/>
                <a:gd name="connsiteY9" fmla="*/ 941010 h 8003471"/>
                <a:gd name="connsiteX10" fmla="*/ 2430000 w 2448000"/>
                <a:gd name="connsiteY10" fmla="*/ 5904896 h 8003471"/>
                <a:gd name="connsiteX11" fmla="*/ 18000 w 2448000"/>
                <a:gd name="connsiteY11" fmla="*/ 5904896 h 8003471"/>
                <a:gd name="connsiteX12" fmla="*/ 409886 w 2448000"/>
                <a:gd name="connsiteY12" fmla="*/ 0 h 8003471"/>
                <a:gd name="connsiteX13" fmla="*/ 2038114 w 2448000"/>
                <a:gd name="connsiteY13" fmla="*/ 0 h 8003471"/>
                <a:gd name="connsiteX14" fmla="*/ 2430000 w 2448000"/>
                <a:gd name="connsiteY14" fmla="*/ 391886 h 8003471"/>
                <a:gd name="connsiteX15" fmla="*/ 2430000 w 2448000"/>
                <a:gd name="connsiteY15" fmla="*/ 783772 h 8003471"/>
                <a:gd name="connsiteX16" fmla="*/ 18000 w 2448000"/>
                <a:gd name="connsiteY16" fmla="*/ 783772 h 8003471"/>
                <a:gd name="connsiteX17" fmla="*/ 18000 w 2448000"/>
                <a:gd name="connsiteY17" fmla="*/ 391886 h 8003471"/>
                <a:gd name="connsiteX18" fmla="*/ 409886 w 2448000"/>
                <a:gd name="connsiteY18" fmla="*/ 0 h 8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8000" h="8003471">
                  <a:moveTo>
                    <a:pt x="859915" y="7024914"/>
                  </a:moveTo>
                  <a:lnTo>
                    <a:pt x="1588085" y="7024914"/>
                  </a:lnTo>
                  <a:lnTo>
                    <a:pt x="1588085" y="7699680"/>
                  </a:lnTo>
                  <a:lnTo>
                    <a:pt x="859915" y="8003471"/>
                  </a:lnTo>
                  <a:close/>
                  <a:moveTo>
                    <a:pt x="0" y="6062134"/>
                  </a:moveTo>
                  <a:lnTo>
                    <a:pt x="2448000" y="6062134"/>
                  </a:lnTo>
                  <a:lnTo>
                    <a:pt x="2014384" y="6867677"/>
                  </a:lnTo>
                  <a:lnTo>
                    <a:pt x="433616" y="6867677"/>
                  </a:lnTo>
                  <a:close/>
                  <a:moveTo>
                    <a:pt x="18000" y="941010"/>
                  </a:moveTo>
                  <a:lnTo>
                    <a:pt x="2430000" y="941010"/>
                  </a:lnTo>
                  <a:lnTo>
                    <a:pt x="2430000" y="5904896"/>
                  </a:lnTo>
                  <a:lnTo>
                    <a:pt x="18000" y="5904896"/>
                  </a:lnTo>
                  <a:close/>
                  <a:moveTo>
                    <a:pt x="409886" y="0"/>
                  </a:moveTo>
                  <a:lnTo>
                    <a:pt x="2038114" y="0"/>
                  </a:lnTo>
                  <a:cubicBezTo>
                    <a:pt x="2254547" y="0"/>
                    <a:pt x="2430000" y="175453"/>
                    <a:pt x="2430000" y="391886"/>
                  </a:cubicBezTo>
                  <a:lnTo>
                    <a:pt x="2430000" y="783772"/>
                  </a:lnTo>
                  <a:lnTo>
                    <a:pt x="18000" y="783772"/>
                  </a:lnTo>
                  <a:lnTo>
                    <a:pt x="18000" y="391886"/>
                  </a:lnTo>
                  <a:cubicBezTo>
                    <a:pt x="18000" y="175453"/>
                    <a:pt x="193453" y="0"/>
                    <a:pt x="4098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67" name="组合 66"/>
          <p:cNvGrpSpPr/>
          <p:nvPr/>
        </p:nvGrpSpPr>
        <p:grpSpPr>
          <a:xfrm>
            <a:off x="12126788" y="-721141"/>
            <a:ext cx="813241" cy="813241"/>
            <a:chOff x="7257479" y="914261"/>
            <a:chExt cx="813241" cy="813241"/>
          </a:xfrm>
        </p:grpSpPr>
        <p:grpSp>
          <p:nvGrpSpPr>
            <p:cNvPr id="68" name="组合 67"/>
            <p:cNvGrpSpPr/>
            <p:nvPr/>
          </p:nvGrpSpPr>
          <p:grpSpPr>
            <a:xfrm>
              <a:off x="7257479" y="914261"/>
              <a:ext cx="813241" cy="813241"/>
              <a:chOff x="4360074" y="1772731"/>
              <a:chExt cx="1055119" cy="1055119"/>
            </a:xfrm>
          </p:grpSpPr>
          <p:sp>
            <p:nvSpPr>
              <p:cNvPr id="70"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6" name="圖片 5">
            <a:extLst>
              <a:ext uri="{FF2B5EF4-FFF2-40B4-BE49-F238E27FC236}">
                <a16:creationId xmlns:a16="http://schemas.microsoft.com/office/drawing/2014/main" id="{1E4C234C-E6CB-4C5F-85FB-1A31175005B5}"/>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83660" y="982841"/>
            <a:ext cx="11523110" cy="7371147"/>
          </a:xfrm>
          <a:prstGeom prst="rect">
            <a:avLst/>
          </a:prstGeom>
          <a:ln>
            <a:noFill/>
          </a:ln>
          <a:effectLst>
            <a:softEdge rad="112500"/>
          </a:effectLst>
        </p:spPr>
      </p:pic>
      <p:sp>
        <p:nvSpPr>
          <p:cNvPr id="75" name="標題 1">
            <a:extLst>
              <a:ext uri="{FF2B5EF4-FFF2-40B4-BE49-F238E27FC236}">
                <a16:creationId xmlns:a16="http://schemas.microsoft.com/office/drawing/2014/main" id="{81EF1004-727B-4E54-9200-A84A6DD46F25}"/>
              </a:ext>
            </a:extLst>
          </p:cNvPr>
          <p:cNvSpPr txBox="1">
            <a:spLocks/>
          </p:cNvSpPr>
          <p:nvPr/>
        </p:nvSpPr>
        <p:spPr>
          <a:xfrm>
            <a:off x="285230" y="-87651"/>
            <a:ext cx="10060941" cy="1302795"/>
          </a:xfrm>
        </p:spPr>
        <p:txBody>
          <a:bodyPr anchor="b">
            <a:normAutofit/>
          </a:bodyPr>
          <a:lstStyle>
            <a:lvl1pPr algn="ctr" rtl="0" eaLnBrk="0" fontAlgn="base" hangingPunct="0">
              <a:lnSpc>
                <a:spcPct val="90000"/>
              </a:lnSpc>
              <a:spcBef>
                <a:spcPct val="0"/>
              </a:spcBef>
              <a:spcAft>
                <a:spcPct val="0"/>
              </a:spcAft>
              <a:defRPr sz="6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a:lvl2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000">
                <a:solidFill>
                  <a:srgbClr val="202020"/>
                </a:solidFill>
                <a:latin typeface="微软雅黑" panose="020B0503020204020204" pitchFamily="34" charset="-122"/>
                <a:ea typeface="微软雅黑" panose="020B0503020204020204" pitchFamily="34" charset="-122"/>
              </a:defRPr>
            </a:lvl9pPr>
          </a:lstStyle>
          <a:p>
            <a:pPr>
              <a:defRPr/>
            </a:pPr>
            <a:r>
              <a:rPr lang="zh-TW" altLang="en-US" sz="4400" b="1" dirty="0">
                <a:solidFill>
                  <a:schemeClr val="bg1"/>
                </a:solidFill>
              </a:rPr>
              <a:t>依托咪酯（</a:t>
            </a:r>
            <a:r>
              <a:rPr lang="en-US" altLang="zh-TW" sz="4400" b="1" dirty="0">
                <a:solidFill>
                  <a:schemeClr val="bg1"/>
                </a:solidFill>
              </a:rPr>
              <a:t>Etomidate</a:t>
            </a:r>
            <a:r>
              <a:rPr lang="zh-TW" altLang="en-US" sz="4400" b="1" dirty="0">
                <a:solidFill>
                  <a:schemeClr val="bg1"/>
                </a:solidFill>
              </a:rPr>
              <a:t>）管制困境</a:t>
            </a:r>
          </a:p>
        </p:txBody>
      </p:sp>
      <p:sp>
        <p:nvSpPr>
          <p:cNvPr id="51" name="文字方塊 50">
            <a:extLst>
              <a:ext uri="{FF2B5EF4-FFF2-40B4-BE49-F238E27FC236}">
                <a16:creationId xmlns:a16="http://schemas.microsoft.com/office/drawing/2014/main" id="{75F33FB1-A74C-4720-8E80-FC0B8DFD9C85}"/>
              </a:ext>
            </a:extLst>
          </p:cNvPr>
          <p:cNvSpPr txBox="1"/>
          <p:nvPr/>
        </p:nvSpPr>
        <p:spPr>
          <a:xfrm>
            <a:off x="634998" y="1381881"/>
            <a:ext cx="10990945" cy="4850174"/>
          </a:xfrm>
          <a:prstGeom prst="rect">
            <a:avLst/>
          </a:prstGeom>
          <a:noFill/>
        </p:spPr>
        <p:txBody>
          <a:bodyPr wrap="square">
            <a:spAutoFit/>
          </a:bodyPr>
          <a:lstStyle/>
          <a:p>
            <a:r>
              <a:rPr lang="zh-TW" altLang="en-US" sz="32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●政策升級難防成癮，施用端應重輔導</a:t>
            </a:r>
            <a:endParaRPr lang="en-US" altLang="zh-TW" sz="32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pPr>
              <a:lnSpc>
                <a:spcPct val="150000"/>
              </a:lnSpc>
            </a:pPr>
            <a:r>
              <a:rPr lang="zh-TW" altLang="en-US" sz="16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當前將依托咪酯升列為第二級毒品，雖有助於打擊供應鏈，但價格飆漲反讓成癮者更深陷其中。專家指出，觀察勒戒雖能短期隔離毒品，卻易讓使用者失去工作與生活支持，反致復發風險升高。應強化打擊源頭，對施用者則需著重輔導與復原，避免落入惡性循環。</a:t>
            </a:r>
            <a:endParaRPr lang="en-US" altLang="zh-TW" sz="16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r>
              <a:rPr lang="zh-TW" altLang="en-US" sz="32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●管理非法物質不夠，「載具」釀社會新問題</a:t>
            </a:r>
          </a:p>
          <a:p>
            <a:pPr>
              <a:lnSpc>
                <a:spcPct val="150000"/>
              </a:lnSpc>
            </a:pPr>
            <a:r>
              <a:rPr lang="zh-TW" altLang="en-US" sz="16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專家直言，電子煙普及下，依托咪酯進入青少年生活。偏鄉國中傳出七、八年級學生於廁所施用電子煙，輪流共用機器，老師難以辨識是否含毒。此外，喪屍煙彈製作門檻低，煙油、空殼輕易購得，只需混入原料粉末便可製作，人人都可能成為分裝賣家。原料多為走私進口，分裝管道混亂，部分電子煙甚至混入多種未知物質，危害更勝以往。</a:t>
            </a:r>
            <a:endParaRPr lang="en-US" altLang="zh-TW" sz="16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endParaRPr>
          </a:p>
          <a:p>
            <a:r>
              <a:rPr lang="zh-TW" altLang="en-US" sz="3200" b="1" dirty="0">
                <a:solidFill>
                  <a:srgbClr val="FFFF0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●毒品升級難止濫用　新興威脅持續演化</a:t>
            </a:r>
          </a:p>
          <a:p>
            <a:pPr>
              <a:lnSpc>
                <a:spcPct val="150000"/>
              </a:lnSpc>
            </a:pPr>
            <a:r>
              <a:rPr lang="zh-TW" altLang="en-US" sz="1600" b="1" dirty="0">
                <a:solidFill>
                  <a:schemeClr val="bg1"/>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rPr>
              <a:t>政府強力掃蕩依托咪酯，新興毒品問題不只挑戰檢警，更考驗司法與社會的整體承接能力。相關單位表示，若毒品列管與藥品分級不同步，恐成另類漏洞，讓毒品轉由合法藥品管道流出。且毒品市場會隨政府打擊轉型，就算依托咪酯銷聲匿跡，新的替代品也將接踵而至。這場對抗毒品的戰爭，沒有終點，只有持續演變的戰線。</a:t>
            </a:r>
          </a:p>
        </p:txBody>
      </p:sp>
    </p:spTree>
    <p:extLst>
      <p:ext uri="{BB962C8B-B14F-4D97-AF65-F5344CB8AC3E}">
        <p14:creationId xmlns:p14="http://schemas.microsoft.com/office/powerpoint/2010/main" val="5011973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33333E-6 L 0 -0.18078 " pathEditMode="relative" rAng="0" ptsTypes="AA">
                                          <p:cBhvr>
                                            <p:cTn id="6" dur="1000" fill="hold"/>
                                            <p:tgtEl>
                                              <p:spTgt spid="43"/>
                                            </p:tgtEl>
                                            <p:attrNameLst>
                                              <p:attrName>ppt_x</p:attrName>
                                              <p:attrName>ppt_y</p:attrName>
                                            </p:attrNameLst>
                                          </p:cBhvr>
                                          <p:rCtr x="0" y="-9051"/>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4.79167E-6 3.33333E-6 L -1.12031 1.13356 " pathEditMode="relative" rAng="0" ptsTypes="AA">
                                          <p:cBhvr>
                                            <p:cTn id="9" dur="1000" fill="hold"/>
                                            <p:tgtEl>
                                              <p:spTgt spid="67"/>
                                            </p:tgtEl>
                                            <p:attrNameLst>
                                              <p:attrName>ppt_x</p:attrName>
                                              <p:attrName>ppt_y</p:attrName>
                                            </p:attrNameLst>
                                          </p:cBhvr>
                                          <p:rCtr x="-56016" y="56667"/>
                                        </p:animMotion>
                                      </p:childTnLst>
                                    </p:cTn>
                                  </p:par>
                                  <p:par>
                                    <p:cTn id="10" presetID="42" presetClass="path" presetSubtype="0" accel="50000" decel="50000" fill="hold" nodeType="withEffect">
                                      <p:stCondLst>
                                        <p:cond delay="300"/>
                                      </p:stCondLst>
                                      <p:childTnLst>
                                        <p:animMotion origin="layout" path="M -2.5E-6 4.81481E-6 L -1.13398 1.15486 " pathEditMode="relative" rAng="0" ptsTypes="AA">
                                          <p:cBhvr>
                                            <p:cTn id="11" dur="1000" fill="hold"/>
                                            <p:tgtEl>
                                              <p:spTgt spid="62"/>
                                            </p:tgtEl>
                                            <p:attrNameLst>
                                              <p:attrName>ppt_x</p:attrName>
                                              <p:attrName>ppt_y</p:attrName>
                                            </p:attrNameLst>
                                          </p:cBhvr>
                                          <p:rCtr x="-56706" y="57731"/>
                                        </p:animMotion>
                                      </p:childTnLst>
                                    </p:cTn>
                                  </p:par>
                                  <p:par>
                                    <p:cTn id="12" presetID="42" presetClass="path" presetSubtype="0" accel="50000" decel="50000" fill="hold" nodeType="withEffect">
                                      <p:stCondLst>
                                        <p:cond delay="200"/>
                                      </p:stCondLst>
                                      <p:childTnLst>
                                        <p:animMotion origin="layout" path="M 1.66667E-6 2.59259E-6 L 1.19036 1.21412 " pathEditMode="relative" rAng="0" ptsTypes="AA">
                                          <p:cBhvr>
                                            <p:cTn id="13" dur="1000" fill="hold"/>
                                            <p:tgtEl>
                                              <p:spTgt spid="53"/>
                                            </p:tgtEl>
                                            <p:attrNameLst>
                                              <p:attrName>ppt_x</p:attrName>
                                              <p:attrName>ppt_y</p:attrName>
                                            </p:attrNameLst>
                                          </p:cBhvr>
                                          <p:rCtr x="59518" y="60694"/>
                                        </p:animMotion>
                                      </p:childTnLst>
                                    </p:cTn>
                                  </p:par>
                                  <p:par>
                                    <p:cTn id="14" presetID="42" presetClass="path" presetSubtype="0" accel="50000" decel="50000" fill="hold" nodeType="withEffect">
                                      <p:stCondLst>
                                        <p:cond delay="400"/>
                                      </p:stCondLst>
                                      <p:childTnLst>
                                        <p:animMotion origin="layout" path="M -5E-6 -4.07407E-6 L 1.05925 1.08125 " pathEditMode="relative" rAng="0" ptsTypes="AA">
                                          <p:cBhvr>
                                            <p:cTn id="15" dur="1000" fill="hold"/>
                                            <p:tgtEl>
                                              <p:spTgt spid="57"/>
                                            </p:tgtEl>
                                            <p:attrNameLst>
                                              <p:attrName>ppt_x</p:attrName>
                                              <p:attrName>ppt_y</p:attrName>
                                            </p:attrNameLst>
                                          </p:cBhvr>
                                          <p:rCtr x="52956" y="54051"/>
                                        </p:animMotion>
                                      </p:childTnLst>
                                    </p:cTn>
                                  </p:par>
                                  <p:par>
                                    <p:cTn id="16" presetID="14" presetClass="entr" presetSubtype="10" fill="hold" grpId="0" nodeType="withEffect">
                                      <p:stCondLst>
                                        <p:cond delay="40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40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2400"/>
                                </p:stCondLst>
                                <p:childTnLst>
                                  <p:par>
                                    <p:cTn id="23" presetID="2" presetClass="entr" presetSubtype="8" accel="4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400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2" accel="40000" fill="hold" nodeType="with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40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7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6502400" cy="6858000"/>
            <a:chOff x="0" y="0"/>
            <a:chExt cx="6502400" cy="6858000"/>
          </a:xfrm>
        </p:grpSpPr>
        <p:sp>
          <p:nvSpPr>
            <p:cNvPr id="2" name="矩形 1"/>
            <p:cNvSpPr/>
            <p:nvPr/>
          </p:nvSpPr>
          <p:spPr>
            <a:xfrm>
              <a:off x="0" y="0"/>
              <a:ext cx="6492240" cy="6858000"/>
            </a:xfrm>
            <a:custGeom>
              <a:avLst/>
              <a:gdLst>
                <a:gd name="connsiteX0" fmla="*/ 0 w 6451600"/>
                <a:gd name="connsiteY0" fmla="*/ 0 h 6858000"/>
                <a:gd name="connsiteX1" fmla="*/ 6451600 w 6451600"/>
                <a:gd name="connsiteY1" fmla="*/ 0 h 6858000"/>
                <a:gd name="connsiteX2" fmla="*/ 6451600 w 6451600"/>
                <a:gd name="connsiteY2" fmla="*/ 6858000 h 6858000"/>
                <a:gd name="connsiteX3" fmla="*/ 0 w 6451600"/>
                <a:gd name="connsiteY3" fmla="*/ 6858000 h 6858000"/>
                <a:gd name="connsiteX4" fmla="*/ 0 w 6451600"/>
                <a:gd name="connsiteY4" fmla="*/ 0 h 6858000"/>
                <a:gd name="connsiteX0" fmla="*/ 0 w 6451600"/>
                <a:gd name="connsiteY0" fmla="*/ 0 h 6858000"/>
                <a:gd name="connsiteX1" fmla="*/ 6451600 w 6451600"/>
                <a:gd name="connsiteY1" fmla="*/ 0 h 6858000"/>
                <a:gd name="connsiteX2" fmla="*/ 5029200 w 6451600"/>
                <a:gd name="connsiteY2" fmla="*/ 6858000 h 6858000"/>
                <a:gd name="connsiteX3" fmla="*/ 0 w 6451600"/>
                <a:gd name="connsiteY3" fmla="*/ 6858000 h 6858000"/>
                <a:gd name="connsiteX4" fmla="*/ 0 w 6451600"/>
                <a:gd name="connsiteY4" fmla="*/ 0 h 6858000"/>
                <a:gd name="connsiteX0" fmla="*/ 0 w 6428963"/>
                <a:gd name="connsiteY0" fmla="*/ 0 h 6858000"/>
                <a:gd name="connsiteX1" fmla="*/ 6428963 w 6428963"/>
                <a:gd name="connsiteY1" fmla="*/ 0 h 6858000"/>
                <a:gd name="connsiteX2" fmla="*/ 5029200 w 6428963"/>
                <a:gd name="connsiteY2" fmla="*/ 6858000 h 6858000"/>
                <a:gd name="connsiteX3" fmla="*/ 0 w 6428963"/>
                <a:gd name="connsiteY3" fmla="*/ 6858000 h 6858000"/>
                <a:gd name="connsiteX4" fmla="*/ 0 w 642896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63" h="6858000">
                  <a:moveTo>
                    <a:pt x="0" y="0"/>
                  </a:moveTo>
                  <a:lnTo>
                    <a:pt x="6428963" y="0"/>
                  </a:lnTo>
                  <a:lnTo>
                    <a:pt x="5029200" y="6858000"/>
                  </a:lnTo>
                  <a:lnTo>
                    <a:pt x="0" y="6858000"/>
                  </a:lnTo>
                  <a:lnTo>
                    <a:pt x="0" y="0"/>
                  </a:lnTo>
                  <a:close/>
                </a:path>
              </a:pathLst>
            </a:cu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5066000" y="0"/>
              <a:ext cx="1436400" cy="6858000"/>
            </a:xfrm>
            <a:prstGeom prst="line">
              <a:avLst/>
            </a:prstGeom>
            <a:ln w="381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0" scaled="0"/>
                <a:tileRect/>
              </a:gradFill>
            </a:ln>
            <a:effectLst>
              <a:outerShdw blurRad="127000" dist="63500" dir="10800000" algn="r" rotWithShape="0">
                <a:schemeClr val="tx1">
                  <a:lumMod val="95000"/>
                  <a:lumOff val="5000"/>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693755" y="1978440"/>
            <a:ext cx="2606260" cy="2606260"/>
            <a:chOff x="1693755" y="1978440"/>
            <a:chExt cx="2606260" cy="2606260"/>
          </a:xfrm>
        </p:grpSpPr>
        <p:sp>
          <p:nvSpPr>
            <p:cNvPr id="5" name="椭圆 4"/>
            <p:cNvSpPr/>
            <p:nvPr/>
          </p:nvSpPr>
          <p:spPr>
            <a:xfrm>
              <a:off x="1693755" y="1978440"/>
              <a:ext cx="2606260" cy="2606260"/>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8" name="圆角矩形 7"/>
            <p:cNvSpPr/>
            <p:nvPr/>
          </p:nvSpPr>
          <p:spPr>
            <a:xfrm rot="2999996">
              <a:off x="3191187" y="2776793"/>
              <a:ext cx="67030" cy="62230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970201" y="2395330"/>
              <a:ext cx="53367" cy="88624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9878655" y="667595"/>
            <a:ext cx="1842172" cy="3170099"/>
          </a:xfrm>
          <a:prstGeom prst="rect">
            <a:avLst/>
          </a:prstGeom>
          <a:noFill/>
          <a:effectLst>
            <a:outerShdw blurRad="50800" dist="38100" dir="8100000" algn="tr" rotWithShape="0">
              <a:prstClr val="black">
                <a:alpha val="40000"/>
              </a:prstClr>
            </a:outerShdw>
          </a:effectLst>
        </p:spPr>
        <p:txBody>
          <a:bodyPr wrap="none" rtlCol="0">
            <a:spAutoFit/>
          </a:bodyPr>
          <a:lstStyle/>
          <a:p>
            <a:pPr algn="ctr"/>
            <a:r>
              <a:rPr lang="en-US" altLang="zh-TW" sz="20000" dirty="0">
                <a:solidFill>
                  <a:srgbClr val="34618A"/>
                </a:solidFill>
                <a:latin typeface="Broadway" panose="04040905080B02020502" pitchFamily="82" charset="0"/>
              </a:rPr>
              <a:t>4</a:t>
            </a:r>
            <a:endParaRPr lang="zh-CN" altLang="en-US" sz="20000" dirty="0">
              <a:solidFill>
                <a:srgbClr val="34618A"/>
              </a:solidFill>
              <a:latin typeface="Broadway" panose="04040905080B02020502" pitchFamily="82" charset="0"/>
            </a:endParaRPr>
          </a:p>
        </p:txBody>
      </p:sp>
      <p:sp>
        <p:nvSpPr>
          <p:cNvPr id="21" name="KSO_Shape"/>
          <p:cNvSpPr>
            <a:spLocks/>
          </p:cNvSpPr>
          <p:nvPr/>
        </p:nvSpPr>
        <p:spPr bwMode="auto">
          <a:xfrm>
            <a:off x="3475913" y="120098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2" name="KSO_Shape"/>
          <p:cNvSpPr>
            <a:spLocks/>
          </p:cNvSpPr>
          <p:nvPr/>
        </p:nvSpPr>
        <p:spPr bwMode="auto">
          <a:xfrm>
            <a:off x="1475016" y="4081670"/>
            <a:ext cx="1489788" cy="13263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solidFill>
            <a:schemeClr val="bg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27" name="组合 26"/>
          <p:cNvGrpSpPr/>
          <p:nvPr/>
        </p:nvGrpSpPr>
        <p:grpSpPr>
          <a:xfrm>
            <a:off x="3401582" y="3992600"/>
            <a:ext cx="1227639" cy="1227639"/>
            <a:chOff x="5863289" y="4794170"/>
            <a:chExt cx="1227639" cy="1227639"/>
          </a:xfrm>
        </p:grpSpPr>
        <p:sp>
          <p:nvSpPr>
            <p:cNvPr id="24" name="椭圆 23"/>
            <p:cNvSpPr/>
            <p:nvPr/>
          </p:nvSpPr>
          <p:spPr>
            <a:xfrm>
              <a:off x="5863289" y="4794170"/>
              <a:ext cx="1227639" cy="122763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139700" dist="114300" dir="8400000" sx="99000" sy="99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lumMod val="50000"/>
                  </a:schemeClr>
                </a:solidFill>
                <a:latin typeface="Britannic Bold" panose="020B0903060703020204" pitchFamily="34" charset="0"/>
                <a:ea typeface="微软雅黑" panose="020B0503020204020204" pitchFamily="34" charset="-122"/>
              </a:endParaRPr>
            </a:p>
          </p:txBody>
        </p:sp>
        <p:sp>
          <p:nvSpPr>
            <p:cNvPr id="25" name="圆角矩形 24"/>
            <p:cNvSpPr/>
            <p:nvPr/>
          </p:nvSpPr>
          <p:spPr>
            <a:xfrm rot="3180000">
              <a:off x="6347341" y="5332864"/>
              <a:ext cx="31573" cy="293125"/>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464539" y="4990540"/>
              <a:ext cx="25138" cy="417450"/>
            </a:xfrm>
            <a:prstGeom prst="roundRect">
              <a:avLst/>
            </a:prstGeom>
            <a:solidFill>
              <a:srgbClr val="34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66"/>
          <p:cNvGrpSpPr/>
          <p:nvPr/>
        </p:nvGrpSpPr>
        <p:grpSpPr>
          <a:xfrm>
            <a:off x="10308680" y="4105104"/>
            <a:ext cx="1124821" cy="1145503"/>
            <a:chOff x="7257479" y="914261"/>
            <a:chExt cx="813241" cy="813241"/>
          </a:xfrm>
        </p:grpSpPr>
        <p:grpSp>
          <p:nvGrpSpPr>
            <p:cNvPr id="30" name="组合 67"/>
            <p:cNvGrpSpPr/>
            <p:nvPr/>
          </p:nvGrpSpPr>
          <p:grpSpPr>
            <a:xfrm>
              <a:off x="7257479" y="914261"/>
              <a:ext cx="813241" cy="813241"/>
              <a:chOff x="4360074" y="1772731"/>
              <a:chExt cx="1055119" cy="1055119"/>
            </a:xfrm>
          </p:grpSpPr>
          <p:sp>
            <p:nvSpPr>
              <p:cNvPr id="32" name="椭圆 69"/>
              <p:cNvSpPr/>
              <p:nvPr/>
            </p:nvSpPr>
            <p:spPr>
              <a:xfrm>
                <a:off x="4360074" y="1772731"/>
                <a:ext cx="1055119" cy="1055119"/>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0"/>
              <p:cNvSpPr/>
              <p:nvPr/>
            </p:nvSpPr>
            <p:spPr>
              <a:xfrm>
                <a:off x="4468269" y="1880926"/>
                <a:ext cx="838729" cy="838729"/>
              </a:xfrm>
              <a:prstGeom prst="ellipse">
                <a:avLst/>
              </a:prstGeom>
              <a:solidFill>
                <a:srgbClr val="1BA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7439300" y="1091884"/>
              <a:ext cx="449598" cy="457994"/>
            </a:xfrm>
            <a:custGeom>
              <a:avLst/>
              <a:gdLst>
                <a:gd name="T0" fmla="*/ 2147483646 w 4946"/>
                <a:gd name="T1" fmla="*/ 0 h 5041"/>
                <a:gd name="T2" fmla="*/ 2147483646 w 4946"/>
                <a:gd name="T3" fmla="*/ 2147483646 h 5041"/>
                <a:gd name="T4" fmla="*/ 2147483646 w 4946"/>
                <a:gd name="T5" fmla="*/ 2147483646 h 5041"/>
                <a:gd name="T6" fmla="*/ 2147483646 w 4946"/>
                <a:gd name="T7" fmla="*/ 2147483646 h 5041"/>
                <a:gd name="T8" fmla="*/ 2147483646 w 4946"/>
                <a:gd name="T9" fmla="*/ 2147483646 h 5041"/>
                <a:gd name="T10" fmla="*/ 2147483646 w 4946"/>
                <a:gd name="T11" fmla="*/ 2147483646 h 5041"/>
                <a:gd name="T12" fmla="*/ 2147483646 w 4946"/>
                <a:gd name="T13" fmla="*/ 2147483646 h 5041"/>
                <a:gd name="T14" fmla="*/ 2147483646 w 4946"/>
                <a:gd name="T15" fmla="*/ 2147483646 h 5041"/>
                <a:gd name="T16" fmla="*/ 2147483646 w 4946"/>
                <a:gd name="T17" fmla="*/ 2147483646 h 5041"/>
                <a:gd name="T18" fmla="*/ 2147483646 w 4946"/>
                <a:gd name="T19" fmla="*/ 2147483646 h 5041"/>
                <a:gd name="T20" fmla="*/ 2147483646 w 4946"/>
                <a:gd name="T21" fmla="*/ 2147483646 h 5041"/>
                <a:gd name="T22" fmla="*/ 2147483646 w 4946"/>
                <a:gd name="T23" fmla="*/ 2147483646 h 5041"/>
                <a:gd name="T24" fmla="*/ 2147483646 w 4946"/>
                <a:gd name="T25" fmla="*/ 2147483646 h 5041"/>
                <a:gd name="T26" fmla="*/ 2147483646 w 4946"/>
                <a:gd name="T27" fmla="*/ 2147483646 h 5041"/>
                <a:gd name="T28" fmla="*/ 2147483646 w 4946"/>
                <a:gd name="T29" fmla="*/ 2147483646 h 5041"/>
                <a:gd name="T30" fmla="*/ 2147483646 w 4946"/>
                <a:gd name="T31" fmla="*/ 2147483646 h 5041"/>
                <a:gd name="T32" fmla="*/ 2147483646 w 4946"/>
                <a:gd name="T33" fmla="*/ 2147483646 h 5041"/>
                <a:gd name="T34" fmla="*/ 2147483646 w 4946"/>
                <a:gd name="T35" fmla="*/ 2147483646 h 5041"/>
                <a:gd name="T36" fmla="*/ 2147483646 w 4946"/>
                <a:gd name="T37" fmla="*/ 2147483646 h 5041"/>
                <a:gd name="T38" fmla="*/ 2147483646 w 4946"/>
                <a:gd name="T39" fmla="*/ 2147483646 h 5041"/>
                <a:gd name="T40" fmla="*/ 2147483646 w 4946"/>
                <a:gd name="T41" fmla="*/ 2147483646 h 5041"/>
                <a:gd name="T42" fmla="*/ 2147483646 w 4946"/>
                <a:gd name="T43" fmla="*/ 2147483646 h 5041"/>
                <a:gd name="T44" fmla="*/ 2147483646 w 4946"/>
                <a:gd name="T45" fmla="*/ 2147483646 h 5041"/>
                <a:gd name="T46" fmla="*/ 2147483646 w 4946"/>
                <a:gd name="T47" fmla="*/ 2147483646 h 5041"/>
                <a:gd name="T48" fmla="*/ 2147483646 w 4946"/>
                <a:gd name="T49" fmla="*/ 2147483646 h 5041"/>
                <a:gd name="T50" fmla="*/ 2147483646 w 4946"/>
                <a:gd name="T51" fmla="*/ 2147483646 h 5041"/>
                <a:gd name="T52" fmla="*/ 2147483646 w 4946"/>
                <a:gd name="T53" fmla="*/ 2147483646 h 5041"/>
                <a:gd name="T54" fmla="*/ 0 w 4946"/>
                <a:gd name="T55" fmla="*/ 2147483646 h 5041"/>
                <a:gd name="T56" fmla="*/ 2147483646 w 4946"/>
                <a:gd name="T57" fmla="*/ 2147483646 h 5041"/>
                <a:gd name="T58" fmla="*/ 2147483646 w 4946"/>
                <a:gd name="T59" fmla="*/ 2147483646 h 5041"/>
                <a:gd name="T60" fmla="*/ 2147483646 w 4946"/>
                <a:gd name="T61" fmla="*/ 2147483646 h 5041"/>
                <a:gd name="T62" fmla="*/ 2147483646 w 4946"/>
                <a:gd name="T63" fmla="*/ 2147483646 h 5041"/>
                <a:gd name="T64" fmla="*/ 2147483646 w 4946"/>
                <a:gd name="T65" fmla="*/ 2147483646 h 5041"/>
                <a:gd name="T66" fmla="*/ 2147483646 w 4946"/>
                <a:gd name="T67" fmla="*/ 2147483646 h 5041"/>
                <a:gd name="T68" fmla="*/ 2147483646 w 4946"/>
                <a:gd name="T69" fmla="*/ 2147483646 h 5041"/>
                <a:gd name="T70" fmla="*/ 2147483646 w 4946"/>
                <a:gd name="T71" fmla="*/ 2147483646 h 5041"/>
                <a:gd name="T72" fmla="*/ 2147483646 w 4946"/>
                <a:gd name="T73" fmla="*/ 2147483646 h 5041"/>
                <a:gd name="T74" fmla="*/ 2147483646 w 4946"/>
                <a:gd name="T75" fmla="*/ 2147483646 h 5041"/>
                <a:gd name="T76" fmla="*/ 2147483646 w 4946"/>
                <a:gd name="T77" fmla="*/ 2147483646 h 5041"/>
                <a:gd name="T78" fmla="*/ 2147483646 w 4946"/>
                <a:gd name="T79" fmla="*/ 2147483646 h 5041"/>
                <a:gd name="T80" fmla="*/ 2147483646 w 4946"/>
                <a:gd name="T81" fmla="*/ 2147483646 h 5041"/>
                <a:gd name="T82" fmla="*/ 2147483646 w 4946"/>
                <a:gd name="T83" fmla="*/ 2147483646 h 5041"/>
                <a:gd name="T84" fmla="*/ 2147483646 w 4946"/>
                <a:gd name="T85" fmla="*/ 2147483646 h 5041"/>
                <a:gd name="T86" fmla="*/ 2147483646 w 4946"/>
                <a:gd name="T87" fmla="*/ 2147483646 h 5041"/>
                <a:gd name="T88" fmla="*/ 2147483646 w 4946"/>
                <a:gd name="T89" fmla="*/ 2147483646 h 5041"/>
                <a:gd name="T90" fmla="*/ 2147483646 w 4946"/>
                <a:gd name="T91" fmla="*/ 2147483646 h 5041"/>
                <a:gd name="T92" fmla="*/ 2147483646 w 4946"/>
                <a:gd name="T93" fmla="*/ 2147483646 h 5041"/>
                <a:gd name="T94" fmla="*/ 2147483646 w 4946"/>
                <a:gd name="T95" fmla="*/ 2147483646 h 5041"/>
                <a:gd name="T96" fmla="*/ 2147483646 w 4946"/>
                <a:gd name="T97" fmla="*/ 2147483646 h 5041"/>
                <a:gd name="T98" fmla="*/ 2147483646 w 4946"/>
                <a:gd name="T99" fmla="*/ 2147483646 h 5041"/>
                <a:gd name="T100" fmla="*/ 2147483646 w 4946"/>
                <a:gd name="T101" fmla="*/ 2147483646 h 5041"/>
                <a:gd name="T102" fmla="*/ 2147483646 w 4946"/>
                <a:gd name="T103" fmla="*/ 2147483646 h 5041"/>
                <a:gd name="T104" fmla="*/ 2147483646 w 4946"/>
                <a:gd name="T105" fmla="*/ 2147483646 h 5041"/>
                <a:gd name="T106" fmla="*/ 2147483646 w 4946"/>
                <a:gd name="T107" fmla="*/ 2147483646 h 5041"/>
                <a:gd name="T108" fmla="*/ 2147483646 w 4946"/>
                <a:gd name="T109" fmla="*/ 2147483646 h 5041"/>
                <a:gd name="T110" fmla="*/ 2147483646 w 4946"/>
                <a:gd name="T111" fmla="*/ 2147483646 h 5041"/>
                <a:gd name="T112" fmla="*/ 2147483646 w 4946"/>
                <a:gd name="T113" fmla="*/ 2147483646 h 5041"/>
                <a:gd name="T114" fmla="*/ 2147483646 w 4946"/>
                <a:gd name="T115" fmla="*/ 2147483646 h 5041"/>
                <a:gd name="T116" fmla="*/ 2147483646 w 4946"/>
                <a:gd name="T117" fmla="*/ 2147483646 h 50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46" h="5041">
                  <a:moveTo>
                    <a:pt x="4946" y="532"/>
                  </a:moveTo>
                  <a:lnTo>
                    <a:pt x="4534" y="270"/>
                  </a:lnTo>
                  <a:lnTo>
                    <a:pt x="4106" y="0"/>
                  </a:lnTo>
                  <a:lnTo>
                    <a:pt x="2142" y="3139"/>
                  </a:lnTo>
                  <a:lnTo>
                    <a:pt x="2117" y="3136"/>
                  </a:lnTo>
                  <a:lnTo>
                    <a:pt x="2091" y="3134"/>
                  </a:lnTo>
                  <a:lnTo>
                    <a:pt x="2066" y="3133"/>
                  </a:lnTo>
                  <a:lnTo>
                    <a:pt x="2039" y="3133"/>
                  </a:lnTo>
                  <a:lnTo>
                    <a:pt x="2014" y="3134"/>
                  </a:lnTo>
                  <a:lnTo>
                    <a:pt x="1989" y="3136"/>
                  </a:lnTo>
                  <a:lnTo>
                    <a:pt x="1963" y="3138"/>
                  </a:lnTo>
                  <a:lnTo>
                    <a:pt x="1938" y="3142"/>
                  </a:lnTo>
                  <a:lnTo>
                    <a:pt x="1912" y="3147"/>
                  </a:lnTo>
                  <a:lnTo>
                    <a:pt x="1888" y="3153"/>
                  </a:lnTo>
                  <a:lnTo>
                    <a:pt x="1862" y="3160"/>
                  </a:lnTo>
                  <a:lnTo>
                    <a:pt x="1838" y="3168"/>
                  </a:lnTo>
                  <a:lnTo>
                    <a:pt x="1813" y="3177"/>
                  </a:lnTo>
                  <a:lnTo>
                    <a:pt x="1789" y="3188"/>
                  </a:lnTo>
                  <a:lnTo>
                    <a:pt x="1765" y="3200"/>
                  </a:lnTo>
                  <a:lnTo>
                    <a:pt x="1742" y="3212"/>
                  </a:lnTo>
                  <a:lnTo>
                    <a:pt x="1719" y="3226"/>
                  </a:lnTo>
                  <a:lnTo>
                    <a:pt x="1695" y="3242"/>
                  </a:lnTo>
                  <a:lnTo>
                    <a:pt x="1673" y="3259"/>
                  </a:lnTo>
                  <a:lnTo>
                    <a:pt x="1651" y="3277"/>
                  </a:lnTo>
                  <a:lnTo>
                    <a:pt x="1629" y="3297"/>
                  </a:lnTo>
                  <a:lnTo>
                    <a:pt x="1609" y="3317"/>
                  </a:lnTo>
                  <a:lnTo>
                    <a:pt x="1587" y="3339"/>
                  </a:lnTo>
                  <a:lnTo>
                    <a:pt x="1568" y="3363"/>
                  </a:lnTo>
                  <a:lnTo>
                    <a:pt x="1547" y="3388"/>
                  </a:lnTo>
                  <a:lnTo>
                    <a:pt x="1529" y="3415"/>
                  </a:lnTo>
                  <a:lnTo>
                    <a:pt x="1510" y="3442"/>
                  </a:lnTo>
                  <a:lnTo>
                    <a:pt x="1492" y="3472"/>
                  </a:lnTo>
                  <a:lnTo>
                    <a:pt x="1475" y="3503"/>
                  </a:lnTo>
                  <a:lnTo>
                    <a:pt x="1459" y="3536"/>
                  </a:lnTo>
                  <a:lnTo>
                    <a:pt x="1442" y="3570"/>
                  </a:lnTo>
                  <a:lnTo>
                    <a:pt x="1427" y="3605"/>
                  </a:lnTo>
                  <a:lnTo>
                    <a:pt x="1411" y="3653"/>
                  </a:lnTo>
                  <a:lnTo>
                    <a:pt x="1393" y="3699"/>
                  </a:lnTo>
                  <a:lnTo>
                    <a:pt x="1373" y="3744"/>
                  </a:lnTo>
                  <a:lnTo>
                    <a:pt x="1354" y="3787"/>
                  </a:lnTo>
                  <a:lnTo>
                    <a:pt x="1332" y="3828"/>
                  </a:lnTo>
                  <a:lnTo>
                    <a:pt x="1311" y="3868"/>
                  </a:lnTo>
                  <a:lnTo>
                    <a:pt x="1289" y="3908"/>
                  </a:lnTo>
                  <a:lnTo>
                    <a:pt x="1265" y="3944"/>
                  </a:lnTo>
                  <a:lnTo>
                    <a:pt x="1241" y="3981"/>
                  </a:lnTo>
                  <a:lnTo>
                    <a:pt x="1216" y="4016"/>
                  </a:lnTo>
                  <a:lnTo>
                    <a:pt x="1191" y="4048"/>
                  </a:lnTo>
                  <a:lnTo>
                    <a:pt x="1165" y="4081"/>
                  </a:lnTo>
                  <a:lnTo>
                    <a:pt x="1139" y="4111"/>
                  </a:lnTo>
                  <a:lnTo>
                    <a:pt x="1111" y="4141"/>
                  </a:lnTo>
                  <a:lnTo>
                    <a:pt x="1084" y="4170"/>
                  </a:lnTo>
                  <a:lnTo>
                    <a:pt x="1056" y="4197"/>
                  </a:lnTo>
                  <a:lnTo>
                    <a:pt x="1028" y="4222"/>
                  </a:lnTo>
                  <a:lnTo>
                    <a:pt x="999" y="4248"/>
                  </a:lnTo>
                  <a:lnTo>
                    <a:pt x="970" y="4271"/>
                  </a:lnTo>
                  <a:lnTo>
                    <a:pt x="940" y="4295"/>
                  </a:lnTo>
                  <a:lnTo>
                    <a:pt x="911" y="4316"/>
                  </a:lnTo>
                  <a:lnTo>
                    <a:pt x="881" y="4337"/>
                  </a:lnTo>
                  <a:lnTo>
                    <a:pt x="852" y="4356"/>
                  </a:lnTo>
                  <a:lnTo>
                    <a:pt x="821" y="4375"/>
                  </a:lnTo>
                  <a:lnTo>
                    <a:pt x="792" y="4393"/>
                  </a:lnTo>
                  <a:lnTo>
                    <a:pt x="761" y="4410"/>
                  </a:lnTo>
                  <a:lnTo>
                    <a:pt x="731" y="4425"/>
                  </a:lnTo>
                  <a:lnTo>
                    <a:pt x="701" y="4440"/>
                  </a:lnTo>
                  <a:lnTo>
                    <a:pt x="671" y="4455"/>
                  </a:lnTo>
                  <a:lnTo>
                    <a:pt x="641" y="4468"/>
                  </a:lnTo>
                  <a:lnTo>
                    <a:pt x="611" y="4480"/>
                  </a:lnTo>
                  <a:lnTo>
                    <a:pt x="582" y="4492"/>
                  </a:lnTo>
                  <a:lnTo>
                    <a:pt x="524" y="4513"/>
                  </a:lnTo>
                  <a:lnTo>
                    <a:pt x="468" y="4531"/>
                  </a:lnTo>
                  <a:lnTo>
                    <a:pt x="413" y="4547"/>
                  </a:lnTo>
                  <a:lnTo>
                    <a:pt x="359" y="4561"/>
                  </a:lnTo>
                  <a:lnTo>
                    <a:pt x="309" y="4572"/>
                  </a:lnTo>
                  <a:lnTo>
                    <a:pt x="261" y="4581"/>
                  </a:lnTo>
                  <a:lnTo>
                    <a:pt x="215" y="4588"/>
                  </a:lnTo>
                  <a:lnTo>
                    <a:pt x="174" y="4594"/>
                  </a:lnTo>
                  <a:lnTo>
                    <a:pt x="135" y="4598"/>
                  </a:lnTo>
                  <a:lnTo>
                    <a:pt x="102" y="4601"/>
                  </a:lnTo>
                  <a:lnTo>
                    <a:pt x="72" y="4603"/>
                  </a:lnTo>
                  <a:lnTo>
                    <a:pt x="47" y="4604"/>
                  </a:lnTo>
                  <a:lnTo>
                    <a:pt x="12" y="4605"/>
                  </a:lnTo>
                  <a:lnTo>
                    <a:pt x="0" y="4605"/>
                  </a:lnTo>
                  <a:lnTo>
                    <a:pt x="17" y="4616"/>
                  </a:lnTo>
                  <a:lnTo>
                    <a:pt x="68" y="4645"/>
                  </a:lnTo>
                  <a:lnTo>
                    <a:pt x="105" y="4666"/>
                  </a:lnTo>
                  <a:lnTo>
                    <a:pt x="150" y="4689"/>
                  </a:lnTo>
                  <a:lnTo>
                    <a:pt x="201" y="4714"/>
                  </a:lnTo>
                  <a:lnTo>
                    <a:pt x="258" y="4743"/>
                  </a:lnTo>
                  <a:lnTo>
                    <a:pt x="321" y="4773"/>
                  </a:lnTo>
                  <a:lnTo>
                    <a:pt x="390" y="4802"/>
                  </a:lnTo>
                  <a:lnTo>
                    <a:pt x="466" y="4833"/>
                  </a:lnTo>
                  <a:lnTo>
                    <a:pt x="545" y="4863"/>
                  </a:lnTo>
                  <a:lnTo>
                    <a:pt x="587" y="4878"/>
                  </a:lnTo>
                  <a:lnTo>
                    <a:pt x="630" y="4893"/>
                  </a:lnTo>
                  <a:lnTo>
                    <a:pt x="673" y="4908"/>
                  </a:lnTo>
                  <a:lnTo>
                    <a:pt x="718" y="4921"/>
                  </a:lnTo>
                  <a:lnTo>
                    <a:pt x="764" y="4935"/>
                  </a:lnTo>
                  <a:lnTo>
                    <a:pt x="811" y="4949"/>
                  </a:lnTo>
                  <a:lnTo>
                    <a:pt x="858" y="4961"/>
                  </a:lnTo>
                  <a:lnTo>
                    <a:pt x="907" y="4973"/>
                  </a:lnTo>
                  <a:lnTo>
                    <a:pt x="956" y="4983"/>
                  </a:lnTo>
                  <a:lnTo>
                    <a:pt x="1006" y="4995"/>
                  </a:lnTo>
                  <a:lnTo>
                    <a:pt x="1057" y="5004"/>
                  </a:lnTo>
                  <a:lnTo>
                    <a:pt x="1108" y="5012"/>
                  </a:lnTo>
                  <a:lnTo>
                    <a:pt x="1160" y="5020"/>
                  </a:lnTo>
                  <a:lnTo>
                    <a:pt x="1213" y="5026"/>
                  </a:lnTo>
                  <a:lnTo>
                    <a:pt x="1266" y="5032"/>
                  </a:lnTo>
                  <a:lnTo>
                    <a:pt x="1320" y="5036"/>
                  </a:lnTo>
                  <a:lnTo>
                    <a:pt x="1374" y="5039"/>
                  </a:lnTo>
                  <a:lnTo>
                    <a:pt x="1429" y="5040"/>
                  </a:lnTo>
                  <a:lnTo>
                    <a:pt x="1484" y="5041"/>
                  </a:lnTo>
                  <a:lnTo>
                    <a:pt x="1539" y="5040"/>
                  </a:lnTo>
                  <a:lnTo>
                    <a:pt x="1594" y="5037"/>
                  </a:lnTo>
                  <a:lnTo>
                    <a:pt x="1650" y="5033"/>
                  </a:lnTo>
                  <a:lnTo>
                    <a:pt x="1706" y="5027"/>
                  </a:lnTo>
                  <a:lnTo>
                    <a:pt x="1762" y="5019"/>
                  </a:lnTo>
                  <a:lnTo>
                    <a:pt x="1818" y="5010"/>
                  </a:lnTo>
                  <a:lnTo>
                    <a:pt x="1874" y="4999"/>
                  </a:lnTo>
                  <a:lnTo>
                    <a:pt x="1930" y="4985"/>
                  </a:lnTo>
                  <a:lnTo>
                    <a:pt x="1986" y="4970"/>
                  </a:lnTo>
                  <a:lnTo>
                    <a:pt x="2043" y="4953"/>
                  </a:lnTo>
                  <a:lnTo>
                    <a:pt x="2099" y="4933"/>
                  </a:lnTo>
                  <a:lnTo>
                    <a:pt x="2155" y="4912"/>
                  </a:lnTo>
                  <a:lnTo>
                    <a:pt x="2210" y="4888"/>
                  </a:lnTo>
                  <a:lnTo>
                    <a:pt x="2265" y="4862"/>
                  </a:lnTo>
                  <a:lnTo>
                    <a:pt x="2320" y="4834"/>
                  </a:lnTo>
                  <a:lnTo>
                    <a:pt x="2375" y="4802"/>
                  </a:lnTo>
                  <a:lnTo>
                    <a:pt x="2429" y="4768"/>
                  </a:lnTo>
                  <a:lnTo>
                    <a:pt x="2455" y="4751"/>
                  </a:lnTo>
                  <a:lnTo>
                    <a:pt x="2482" y="4733"/>
                  </a:lnTo>
                  <a:lnTo>
                    <a:pt x="2508" y="4713"/>
                  </a:lnTo>
                  <a:lnTo>
                    <a:pt x="2535" y="4694"/>
                  </a:lnTo>
                  <a:lnTo>
                    <a:pt x="2561" y="4673"/>
                  </a:lnTo>
                  <a:lnTo>
                    <a:pt x="2588" y="4652"/>
                  </a:lnTo>
                  <a:lnTo>
                    <a:pt x="2614" y="4630"/>
                  </a:lnTo>
                  <a:lnTo>
                    <a:pt x="2639" y="4608"/>
                  </a:lnTo>
                  <a:lnTo>
                    <a:pt x="2661" y="4588"/>
                  </a:lnTo>
                  <a:lnTo>
                    <a:pt x="2681" y="4569"/>
                  </a:lnTo>
                  <a:lnTo>
                    <a:pt x="2701" y="4547"/>
                  </a:lnTo>
                  <a:lnTo>
                    <a:pt x="2719" y="4527"/>
                  </a:lnTo>
                  <a:lnTo>
                    <a:pt x="2737" y="4506"/>
                  </a:lnTo>
                  <a:lnTo>
                    <a:pt x="2755" y="4483"/>
                  </a:lnTo>
                  <a:lnTo>
                    <a:pt x="2771" y="4461"/>
                  </a:lnTo>
                  <a:lnTo>
                    <a:pt x="2786" y="4438"/>
                  </a:lnTo>
                  <a:lnTo>
                    <a:pt x="2800" y="4415"/>
                  </a:lnTo>
                  <a:lnTo>
                    <a:pt x="2815" y="4392"/>
                  </a:lnTo>
                  <a:lnTo>
                    <a:pt x="2827" y="4367"/>
                  </a:lnTo>
                  <a:lnTo>
                    <a:pt x="2839" y="4344"/>
                  </a:lnTo>
                  <a:lnTo>
                    <a:pt x="2850" y="4319"/>
                  </a:lnTo>
                  <a:lnTo>
                    <a:pt x="2861" y="4294"/>
                  </a:lnTo>
                  <a:lnTo>
                    <a:pt x="2871" y="4268"/>
                  </a:lnTo>
                  <a:lnTo>
                    <a:pt x="2880" y="4243"/>
                  </a:lnTo>
                  <a:lnTo>
                    <a:pt x="2887" y="4217"/>
                  </a:lnTo>
                  <a:lnTo>
                    <a:pt x="2894" y="4192"/>
                  </a:lnTo>
                  <a:lnTo>
                    <a:pt x="2900" y="4166"/>
                  </a:lnTo>
                  <a:lnTo>
                    <a:pt x="2906" y="4140"/>
                  </a:lnTo>
                  <a:lnTo>
                    <a:pt x="2910" y="4113"/>
                  </a:lnTo>
                  <a:lnTo>
                    <a:pt x="2915" y="4087"/>
                  </a:lnTo>
                  <a:lnTo>
                    <a:pt x="2918" y="4061"/>
                  </a:lnTo>
                  <a:lnTo>
                    <a:pt x="2919" y="4034"/>
                  </a:lnTo>
                  <a:lnTo>
                    <a:pt x="2921" y="4008"/>
                  </a:lnTo>
                  <a:lnTo>
                    <a:pt x="2921" y="3981"/>
                  </a:lnTo>
                  <a:lnTo>
                    <a:pt x="2920" y="3955"/>
                  </a:lnTo>
                  <a:lnTo>
                    <a:pt x="2919" y="3928"/>
                  </a:lnTo>
                  <a:lnTo>
                    <a:pt x="2917" y="3901"/>
                  </a:lnTo>
                  <a:lnTo>
                    <a:pt x="2912" y="3874"/>
                  </a:lnTo>
                  <a:lnTo>
                    <a:pt x="2909" y="3849"/>
                  </a:lnTo>
                  <a:lnTo>
                    <a:pt x="2904" y="3822"/>
                  </a:lnTo>
                  <a:lnTo>
                    <a:pt x="4946" y="532"/>
                  </a:lnTo>
                  <a:close/>
                  <a:moveTo>
                    <a:pt x="2479" y="3126"/>
                  </a:moveTo>
                  <a:lnTo>
                    <a:pt x="2732" y="2726"/>
                  </a:lnTo>
                  <a:lnTo>
                    <a:pt x="3096" y="2957"/>
                  </a:lnTo>
                  <a:lnTo>
                    <a:pt x="2842" y="3358"/>
                  </a:lnTo>
                  <a:lnTo>
                    <a:pt x="2479" y="3126"/>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pic>
        <p:nvPicPr>
          <p:cNvPr id="23" name="圖片 22">
            <a:extLst>
              <a:ext uri="{FF2B5EF4-FFF2-40B4-BE49-F238E27FC236}">
                <a16:creationId xmlns:a16="http://schemas.microsoft.com/office/drawing/2014/main" id="{EBF6CD88-AD60-419C-B701-C3257D83C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499" y="408910"/>
            <a:ext cx="8740503" cy="6174770"/>
          </a:xfrm>
          <a:prstGeom prst="rect">
            <a:avLst/>
          </a:prstGeom>
        </p:spPr>
      </p:pic>
    </p:spTree>
    <p:extLst>
      <p:ext uri="{BB962C8B-B14F-4D97-AF65-F5344CB8AC3E}">
        <p14:creationId xmlns:p14="http://schemas.microsoft.com/office/powerpoint/2010/main" val="2275543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3171</TotalTime>
  <Words>1843</Words>
  <Application>Microsoft Office PowerPoint</Application>
  <PresentationFormat>寬螢幕</PresentationFormat>
  <Paragraphs>88</Paragraphs>
  <Slides>17</Slides>
  <Notes>17</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17</vt:i4>
      </vt:variant>
    </vt:vector>
  </HeadingPairs>
  <TitlesOfParts>
    <vt:vector size="24" baseType="lpstr">
      <vt:lpstr>微软雅黑</vt:lpstr>
      <vt:lpstr>Arial</vt:lpstr>
      <vt:lpstr>Britannic Bold</vt:lpstr>
      <vt:lpstr>Broadway</vt:lpstr>
      <vt:lpstr>Calibri</vt:lpstr>
      <vt:lpstr>Roboto</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subject>丫丫精饰</dc:subject>
  <dc:creator>丫丫精饰</dc:creator>
  <cp:keywords>https:/cyppt.taobao.com</cp:keywords>
  <dc:description>https://cyppt.taobao.com/</dc:description>
  <cp:lastModifiedBy>user</cp:lastModifiedBy>
  <cp:revision>838</cp:revision>
  <dcterms:created xsi:type="dcterms:W3CDTF">2015-09-10T09:00:37Z</dcterms:created>
  <dcterms:modified xsi:type="dcterms:W3CDTF">2025-04-17T03:06:19Z</dcterms:modified>
  <cp:category>https://cyppt.taobao.com/</cp:category>
</cp:coreProperties>
</file>